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8229600" cx="14630400"/>
  <p:notesSz cx="8229600" cy="14630400"/>
  <p:embeddedFontLst>
    <p:embeddedFont>
      <p:font typeface="Montserrat"/>
      <p:regular r:id="rId41"/>
      <p:bold r:id="rId42"/>
      <p:italic r:id="rId43"/>
      <p:boldItalic r:id="rId44"/>
    </p:embeddedFont>
    <p:embeddedFont>
      <p:font typeface="Inter"/>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Txq/6qoWdpyY4R8eT7kPYnUyo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8EA112-DD94-4C5A-8C80-767368A7DBEA}">
  <a:tblStyle styleId="{838EA112-DD94-4C5A-8C80-767368A7DBE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Inter-boldItalic.fntdata"/><Relationship Id="rId23" Type="http://schemas.openxmlformats.org/officeDocument/2006/relationships/slide" Target="slides/slide18.xml"/><Relationship Id="rId45"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6626736f9f_0_5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36626736f9f_0_5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d17ca111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d17ca111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6d17ca111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097594562_0_35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6097594562_0_358: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097594562_0_365: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6097594562_0_365: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60a3851fa7_0_15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60a3851fa7_0_15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60a3851fa7_0_159: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60a3851fa7_0_159: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60a3851fa7_0_16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60a3851fa7_0_16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60a3851fa7_0_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360a3851fa7_0_0: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6626736f9f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6626736f9f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36626736f9f_0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097594562_0_37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6097594562_0_370: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097594562_0_375: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36097594562_0_375: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097594562_0_38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097594562_0_380: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d17ca11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d17ca111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36d17ca111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d17ca111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d17ca111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6d17ca111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d17ca111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d17ca111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6d17ca1112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6626736f9f_0_110"/>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8300"/>
              <a:buNone/>
              <a:defRPr sz="8300"/>
            </a:lvl1pPr>
            <a:lvl2pPr lvl="1" algn="ctr">
              <a:spcBef>
                <a:spcPts val="0"/>
              </a:spcBef>
              <a:spcAft>
                <a:spcPts val="0"/>
              </a:spcAft>
              <a:buSzPts val="8300"/>
              <a:buNone/>
              <a:defRPr sz="8300"/>
            </a:lvl2pPr>
            <a:lvl3pPr lvl="2" algn="ctr">
              <a:spcBef>
                <a:spcPts val="0"/>
              </a:spcBef>
              <a:spcAft>
                <a:spcPts val="0"/>
              </a:spcAft>
              <a:buSzPts val="8300"/>
              <a:buNone/>
              <a:defRPr sz="8300"/>
            </a:lvl3pPr>
            <a:lvl4pPr lvl="3" algn="ctr">
              <a:spcBef>
                <a:spcPts val="0"/>
              </a:spcBef>
              <a:spcAft>
                <a:spcPts val="0"/>
              </a:spcAft>
              <a:buSzPts val="8300"/>
              <a:buNone/>
              <a:defRPr sz="8300"/>
            </a:lvl4pPr>
            <a:lvl5pPr lvl="4" algn="ctr">
              <a:spcBef>
                <a:spcPts val="0"/>
              </a:spcBef>
              <a:spcAft>
                <a:spcPts val="0"/>
              </a:spcAft>
              <a:buSzPts val="8300"/>
              <a:buNone/>
              <a:defRPr sz="8300"/>
            </a:lvl5pPr>
            <a:lvl6pPr lvl="5" algn="ctr">
              <a:spcBef>
                <a:spcPts val="0"/>
              </a:spcBef>
              <a:spcAft>
                <a:spcPts val="0"/>
              </a:spcAft>
              <a:buSzPts val="8300"/>
              <a:buNone/>
              <a:defRPr sz="8300"/>
            </a:lvl6pPr>
            <a:lvl7pPr lvl="6" algn="ctr">
              <a:spcBef>
                <a:spcPts val="0"/>
              </a:spcBef>
              <a:spcAft>
                <a:spcPts val="0"/>
              </a:spcAft>
              <a:buSzPts val="8300"/>
              <a:buNone/>
              <a:defRPr sz="8300"/>
            </a:lvl7pPr>
            <a:lvl8pPr lvl="7" algn="ctr">
              <a:spcBef>
                <a:spcPts val="0"/>
              </a:spcBef>
              <a:spcAft>
                <a:spcPts val="0"/>
              </a:spcAft>
              <a:buSzPts val="8300"/>
              <a:buNone/>
              <a:defRPr sz="8300"/>
            </a:lvl8pPr>
            <a:lvl9pPr lvl="8" algn="ctr">
              <a:spcBef>
                <a:spcPts val="0"/>
              </a:spcBef>
              <a:spcAft>
                <a:spcPts val="0"/>
              </a:spcAft>
              <a:buSzPts val="8300"/>
              <a:buNone/>
              <a:defRPr sz="8300"/>
            </a:lvl9pPr>
          </a:lstStyle>
          <a:p/>
        </p:txBody>
      </p:sp>
      <p:sp>
        <p:nvSpPr>
          <p:cNvPr id="15" name="Google Shape;15;g36626736f9f_0_110"/>
          <p:cNvSpPr txBox="1"/>
          <p:nvPr>
            <p:ph idx="1" type="subTitle"/>
          </p:nvPr>
        </p:nvSpPr>
        <p:spPr>
          <a:xfrm>
            <a:off x="498720" y="4534600"/>
            <a:ext cx="13632900" cy="1268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6" name="Google Shape;16;g36626736f9f_0_11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36626736f9f_0_145"/>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50" name="Google Shape;50;g36626736f9f_0_145"/>
          <p:cNvSpPr txBox="1"/>
          <p:nvPr>
            <p:ph idx="1" type="body"/>
          </p:nvPr>
        </p:nvSpPr>
        <p:spPr>
          <a:xfrm>
            <a:off x="498720" y="5043560"/>
            <a:ext cx="13632900" cy="20814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51" name="Google Shape;51;g36626736f9f_0_14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36626736f9f_0_14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4" name="Shape 54"/>
        <p:cNvGrpSpPr/>
        <p:nvPr/>
      </p:nvGrpSpPr>
      <p:grpSpPr>
        <a:xfrm>
          <a:off x="0" y="0"/>
          <a:ext cx="0" cy="0"/>
          <a:chOff x="0" y="0"/>
          <a:chExt cx="0" cy="0"/>
        </a:xfrm>
      </p:grpSpPr>
      <p:sp>
        <p:nvSpPr>
          <p:cNvPr id="55" name="Google Shape;55;g36626736f9f_0_15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36626736f9f_0_15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g36626736f9f_0_15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8" name="Shape 58"/>
        <p:cNvGrpSpPr/>
        <p:nvPr/>
      </p:nvGrpSpPr>
      <p:grpSpPr>
        <a:xfrm>
          <a:off x="0" y="0"/>
          <a:ext cx="0" cy="0"/>
          <a:chOff x="0" y="0"/>
          <a:chExt cx="0" cy="0"/>
        </a:xfrm>
      </p:grpSpPr>
      <p:sp>
        <p:nvSpPr>
          <p:cNvPr id="59" name="Google Shape;59;g36626736f9f_0_15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36626736f9f_0_15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g36626736f9f_0_15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62" name="Shape 62"/>
        <p:cNvGrpSpPr/>
        <p:nvPr/>
      </p:nvGrpSpPr>
      <p:grpSpPr>
        <a:xfrm>
          <a:off x="0" y="0"/>
          <a:ext cx="0" cy="0"/>
          <a:chOff x="0" y="0"/>
          <a:chExt cx="0" cy="0"/>
        </a:xfrm>
      </p:grpSpPr>
      <p:sp>
        <p:nvSpPr>
          <p:cNvPr id="63" name="Google Shape;63;g36626736f9f_0_15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6626736f9f_0_15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g36626736f9f_0_15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6" name="Shape 66"/>
        <p:cNvGrpSpPr/>
        <p:nvPr/>
      </p:nvGrpSpPr>
      <p:grpSpPr>
        <a:xfrm>
          <a:off x="0" y="0"/>
          <a:ext cx="0" cy="0"/>
          <a:chOff x="0" y="0"/>
          <a:chExt cx="0" cy="0"/>
        </a:xfrm>
      </p:grpSpPr>
      <p:sp>
        <p:nvSpPr>
          <p:cNvPr id="67" name="Google Shape;67;g36626736f9f_0_16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36626736f9f_0_16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g36626736f9f_0_16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70" name="Shape 70"/>
        <p:cNvGrpSpPr/>
        <p:nvPr/>
      </p:nvGrpSpPr>
      <p:grpSpPr>
        <a:xfrm>
          <a:off x="0" y="0"/>
          <a:ext cx="0" cy="0"/>
          <a:chOff x="0" y="0"/>
          <a:chExt cx="0" cy="0"/>
        </a:xfrm>
      </p:grpSpPr>
      <p:sp>
        <p:nvSpPr>
          <p:cNvPr id="71" name="Google Shape;71;g36626736f9f_0_16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36626736f9f_0_16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g36626736f9f_0_16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4" name="Shape 74"/>
        <p:cNvGrpSpPr/>
        <p:nvPr/>
      </p:nvGrpSpPr>
      <p:grpSpPr>
        <a:xfrm>
          <a:off x="0" y="0"/>
          <a:ext cx="0" cy="0"/>
          <a:chOff x="0" y="0"/>
          <a:chExt cx="0" cy="0"/>
        </a:xfrm>
      </p:grpSpPr>
      <p:sp>
        <p:nvSpPr>
          <p:cNvPr id="75" name="Google Shape;75;g36626736f9f_0_17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36626736f9f_0_17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g36626736f9f_0_17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8" name="Shape 78"/>
        <p:cNvGrpSpPr/>
        <p:nvPr/>
      </p:nvGrpSpPr>
      <p:grpSpPr>
        <a:xfrm>
          <a:off x="0" y="0"/>
          <a:ext cx="0" cy="0"/>
          <a:chOff x="0" y="0"/>
          <a:chExt cx="0" cy="0"/>
        </a:xfrm>
      </p:grpSpPr>
      <p:sp>
        <p:nvSpPr>
          <p:cNvPr id="79" name="Google Shape;79;g36626736f9f_0_17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36626736f9f_0_17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g36626736f9f_0_17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82" name="Shape 82"/>
        <p:cNvGrpSpPr/>
        <p:nvPr/>
      </p:nvGrpSpPr>
      <p:grpSpPr>
        <a:xfrm>
          <a:off x="0" y="0"/>
          <a:ext cx="0" cy="0"/>
          <a:chOff x="0" y="0"/>
          <a:chExt cx="0" cy="0"/>
        </a:xfrm>
      </p:grpSpPr>
      <p:sp>
        <p:nvSpPr>
          <p:cNvPr id="83" name="Google Shape;83;g36626736f9f_0_17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36626736f9f_0_17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g36626736f9f_0_17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6626736f9f_0_114"/>
          <p:cNvSpPr txBox="1"/>
          <p:nvPr>
            <p:ph type="title"/>
          </p:nvPr>
        </p:nvSpPr>
        <p:spPr>
          <a:xfrm>
            <a:off x="498720" y="3441360"/>
            <a:ext cx="13632900" cy="13470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9" name="Google Shape;19;g36626736f9f_0_11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6" name="Shape 86"/>
        <p:cNvGrpSpPr/>
        <p:nvPr/>
      </p:nvGrpSpPr>
      <p:grpSpPr>
        <a:xfrm>
          <a:off x="0" y="0"/>
          <a:ext cx="0" cy="0"/>
          <a:chOff x="0" y="0"/>
          <a:chExt cx="0" cy="0"/>
        </a:xfrm>
      </p:grpSpPr>
      <p:sp>
        <p:nvSpPr>
          <p:cNvPr id="87" name="Google Shape;87;g36626736f9f_0_18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36626736f9f_0_18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g36626736f9f_0_18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90" name="Shape 90"/>
        <p:cNvGrpSpPr/>
        <p:nvPr/>
      </p:nvGrpSpPr>
      <p:grpSpPr>
        <a:xfrm>
          <a:off x="0" y="0"/>
          <a:ext cx="0" cy="0"/>
          <a:chOff x="0" y="0"/>
          <a:chExt cx="0" cy="0"/>
        </a:xfrm>
      </p:grpSpPr>
      <p:sp>
        <p:nvSpPr>
          <p:cNvPr id="91" name="Google Shape;91;g36626736f9f_0_18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36626736f9f_0_18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g36626736f9f_0_18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94" name="Shape 94"/>
        <p:cNvGrpSpPr/>
        <p:nvPr/>
      </p:nvGrpSpPr>
      <p:grpSpPr>
        <a:xfrm>
          <a:off x="0" y="0"/>
          <a:ext cx="0" cy="0"/>
          <a:chOff x="0" y="0"/>
          <a:chExt cx="0" cy="0"/>
        </a:xfrm>
      </p:grpSpPr>
      <p:sp>
        <p:nvSpPr>
          <p:cNvPr id="95" name="Google Shape;95;g36626736f9f_0_19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36626736f9f_0_19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g36626736f9f_0_19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98" name="Shape 98"/>
        <p:cNvGrpSpPr/>
        <p:nvPr/>
      </p:nvGrpSpPr>
      <p:grpSpPr>
        <a:xfrm>
          <a:off x="0" y="0"/>
          <a:ext cx="0" cy="0"/>
          <a:chOff x="0" y="0"/>
          <a:chExt cx="0" cy="0"/>
        </a:xfrm>
      </p:grpSpPr>
      <p:sp>
        <p:nvSpPr>
          <p:cNvPr id="99" name="Google Shape;99;g36626736f9f_0_19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6626736f9f_0_19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g36626736f9f_0_19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102" name="Shape 102"/>
        <p:cNvGrpSpPr/>
        <p:nvPr/>
      </p:nvGrpSpPr>
      <p:grpSpPr>
        <a:xfrm>
          <a:off x="0" y="0"/>
          <a:ext cx="0" cy="0"/>
          <a:chOff x="0" y="0"/>
          <a:chExt cx="0" cy="0"/>
        </a:xfrm>
      </p:grpSpPr>
      <p:sp>
        <p:nvSpPr>
          <p:cNvPr id="103" name="Google Shape;103;g36626736f9f_0_19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6626736f9f_0_19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5" name="Google Shape;105;g36626736f9f_0_19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106" name="Shape 106"/>
        <p:cNvGrpSpPr/>
        <p:nvPr/>
      </p:nvGrpSpPr>
      <p:grpSpPr>
        <a:xfrm>
          <a:off x="0" y="0"/>
          <a:ext cx="0" cy="0"/>
          <a:chOff x="0" y="0"/>
          <a:chExt cx="0" cy="0"/>
        </a:xfrm>
      </p:grpSpPr>
      <p:sp>
        <p:nvSpPr>
          <p:cNvPr id="107" name="Google Shape;107;g36626736f9f_0_20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36626736f9f_0_20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 name="Google Shape;109;g36626736f9f_0_20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110" name="Shape 110"/>
        <p:cNvGrpSpPr/>
        <p:nvPr/>
      </p:nvGrpSpPr>
      <p:grpSpPr>
        <a:xfrm>
          <a:off x="0" y="0"/>
          <a:ext cx="0" cy="0"/>
          <a:chOff x="0" y="0"/>
          <a:chExt cx="0" cy="0"/>
        </a:xfrm>
      </p:grpSpPr>
      <p:sp>
        <p:nvSpPr>
          <p:cNvPr id="111" name="Google Shape;111;g36626736f9f_0_20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6626736f9f_0_20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 name="Google Shape;113;g36626736f9f_0_20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114" name="Shape 114"/>
        <p:cNvGrpSpPr/>
        <p:nvPr/>
      </p:nvGrpSpPr>
      <p:grpSpPr>
        <a:xfrm>
          <a:off x="0" y="0"/>
          <a:ext cx="0" cy="0"/>
          <a:chOff x="0" y="0"/>
          <a:chExt cx="0" cy="0"/>
        </a:xfrm>
      </p:grpSpPr>
      <p:sp>
        <p:nvSpPr>
          <p:cNvPr id="115" name="Google Shape;115;g36626736f9f_0_21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6626736f9f_0_2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g36626736f9f_0_21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118" name="Shape 118"/>
        <p:cNvGrpSpPr/>
        <p:nvPr/>
      </p:nvGrpSpPr>
      <p:grpSpPr>
        <a:xfrm>
          <a:off x="0" y="0"/>
          <a:ext cx="0" cy="0"/>
          <a:chOff x="0" y="0"/>
          <a:chExt cx="0" cy="0"/>
        </a:xfrm>
      </p:grpSpPr>
      <p:sp>
        <p:nvSpPr>
          <p:cNvPr id="119" name="Google Shape;119;g36626736f9f_0_21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6626736f9f_0_2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1" name="Google Shape;121;g36626736f9f_0_21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122" name="Shape 122"/>
        <p:cNvGrpSpPr/>
        <p:nvPr/>
      </p:nvGrpSpPr>
      <p:grpSpPr>
        <a:xfrm>
          <a:off x="0" y="0"/>
          <a:ext cx="0" cy="0"/>
          <a:chOff x="0" y="0"/>
          <a:chExt cx="0" cy="0"/>
        </a:xfrm>
      </p:grpSpPr>
      <p:sp>
        <p:nvSpPr>
          <p:cNvPr id="123" name="Google Shape;123;g36626736f9f_0_21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6626736f9f_0_2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 name="Google Shape;125;g36626736f9f_0_21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6626736f9f_0_117"/>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2" name="Google Shape;22;g36626736f9f_0_117"/>
          <p:cNvSpPr txBox="1"/>
          <p:nvPr>
            <p:ph idx="1" type="body"/>
          </p:nvPr>
        </p:nvSpPr>
        <p:spPr>
          <a:xfrm>
            <a:off x="498720" y="1843960"/>
            <a:ext cx="13632900" cy="546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3" name="Google Shape;23;g36626736f9f_0_11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126" name="Shape 126"/>
        <p:cNvGrpSpPr/>
        <p:nvPr/>
      </p:nvGrpSpPr>
      <p:grpSpPr>
        <a:xfrm>
          <a:off x="0" y="0"/>
          <a:ext cx="0" cy="0"/>
          <a:chOff x="0" y="0"/>
          <a:chExt cx="0" cy="0"/>
        </a:xfrm>
      </p:grpSpPr>
      <p:sp>
        <p:nvSpPr>
          <p:cNvPr id="127" name="Google Shape;127;g36626736f9f_0_22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6626736f9f_0_2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 name="Google Shape;129;g36626736f9f_0_22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130" name="Shape 130"/>
        <p:cNvGrpSpPr/>
        <p:nvPr/>
      </p:nvGrpSpPr>
      <p:grpSpPr>
        <a:xfrm>
          <a:off x="0" y="0"/>
          <a:ext cx="0" cy="0"/>
          <a:chOff x="0" y="0"/>
          <a:chExt cx="0" cy="0"/>
        </a:xfrm>
      </p:grpSpPr>
      <p:sp>
        <p:nvSpPr>
          <p:cNvPr id="131" name="Google Shape;131;g36626736f9f_0_22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6626736f9f_0_22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 name="Google Shape;133;g36626736f9f_0_22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6626736f9f_0_121"/>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6" name="Google Shape;26;g36626736f9f_0_121"/>
          <p:cNvSpPr txBox="1"/>
          <p:nvPr>
            <p:ph idx="1" type="body"/>
          </p:nvPr>
        </p:nvSpPr>
        <p:spPr>
          <a:xfrm>
            <a:off x="49872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7" name="Google Shape;27;g36626736f9f_0_121"/>
          <p:cNvSpPr txBox="1"/>
          <p:nvPr>
            <p:ph idx="2" type="body"/>
          </p:nvPr>
        </p:nvSpPr>
        <p:spPr>
          <a:xfrm>
            <a:off x="773184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8" name="Google Shape;28;g36626736f9f_0_12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6626736f9f_0_126"/>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31" name="Google Shape;31;g36626736f9f_0_12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6626736f9f_0_129"/>
          <p:cNvSpPr txBox="1"/>
          <p:nvPr>
            <p:ph type="title"/>
          </p:nvPr>
        </p:nvSpPr>
        <p:spPr>
          <a:xfrm>
            <a:off x="498720" y="88896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4" name="Google Shape;34;g36626736f9f_0_129"/>
          <p:cNvSpPr txBox="1"/>
          <p:nvPr>
            <p:ph idx="1" type="body"/>
          </p:nvPr>
        </p:nvSpPr>
        <p:spPr>
          <a:xfrm>
            <a:off x="498720" y="2223360"/>
            <a:ext cx="4492800" cy="50871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5" name="Google Shape;35;g36626736f9f_0_12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36626736f9f_0_133"/>
          <p:cNvSpPr txBox="1"/>
          <p:nvPr>
            <p:ph type="title"/>
          </p:nvPr>
        </p:nvSpPr>
        <p:spPr>
          <a:xfrm>
            <a:off x="784400" y="720240"/>
            <a:ext cx="10188600" cy="6545400"/>
          </a:xfrm>
          <a:prstGeom prst="rect">
            <a:avLst/>
          </a:prstGeom>
        </p:spPr>
        <p:txBody>
          <a:bodyPr anchorCtr="0" anchor="ctr" bIns="146275" lIns="146275" spcFirstLastPara="1" rIns="146275" wrap="square" tIns="146275">
            <a:norm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
        <p:nvSpPr>
          <p:cNvPr id="38" name="Google Shape;38;g36626736f9f_0_13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6626736f9f_0_136"/>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1" name="Google Shape;41;g36626736f9f_0_136"/>
          <p:cNvSpPr txBox="1"/>
          <p:nvPr>
            <p:ph type="title"/>
          </p:nvPr>
        </p:nvSpPr>
        <p:spPr>
          <a:xfrm>
            <a:off x="424800" y="1973080"/>
            <a:ext cx="6472200" cy="23718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700"/>
              <a:buNone/>
              <a:defRPr sz="6700"/>
            </a:lvl1pPr>
            <a:lvl2pPr lvl="1" algn="ctr">
              <a:spcBef>
                <a:spcPts val="0"/>
              </a:spcBef>
              <a:spcAft>
                <a:spcPts val="0"/>
              </a:spcAft>
              <a:buSzPts val="6700"/>
              <a:buNone/>
              <a:defRPr sz="6700"/>
            </a:lvl2pPr>
            <a:lvl3pPr lvl="2" algn="ctr">
              <a:spcBef>
                <a:spcPts val="0"/>
              </a:spcBef>
              <a:spcAft>
                <a:spcPts val="0"/>
              </a:spcAft>
              <a:buSzPts val="6700"/>
              <a:buNone/>
              <a:defRPr sz="6700"/>
            </a:lvl3pPr>
            <a:lvl4pPr lvl="3" algn="ctr">
              <a:spcBef>
                <a:spcPts val="0"/>
              </a:spcBef>
              <a:spcAft>
                <a:spcPts val="0"/>
              </a:spcAft>
              <a:buSzPts val="6700"/>
              <a:buNone/>
              <a:defRPr sz="6700"/>
            </a:lvl4pPr>
            <a:lvl5pPr lvl="4" algn="ctr">
              <a:spcBef>
                <a:spcPts val="0"/>
              </a:spcBef>
              <a:spcAft>
                <a:spcPts val="0"/>
              </a:spcAft>
              <a:buSzPts val="6700"/>
              <a:buNone/>
              <a:defRPr sz="6700"/>
            </a:lvl5pPr>
            <a:lvl6pPr lvl="5" algn="ctr">
              <a:spcBef>
                <a:spcPts val="0"/>
              </a:spcBef>
              <a:spcAft>
                <a:spcPts val="0"/>
              </a:spcAft>
              <a:buSzPts val="6700"/>
              <a:buNone/>
              <a:defRPr sz="6700"/>
            </a:lvl6pPr>
            <a:lvl7pPr lvl="6" algn="ctr">
              <a:spcBef>
                <a:spcPts val="0"/>
              </a:spcBef>
              <a:spcAft>
                <a:spcPts val="0"/>
              </a:spcAft>
              <a:buSzPts val="6700"/>
              <a:buNone/>
              <a:defRPr sz="6700"/>
            </a:lvl7pPr>
            <a:lvl8pPr lvl="7" algn="ctr">
              <a:spcBef>
                <a:spcPts val="0"/>
              </a:spcBef>
              <a:spcAft>
                <a:spcPts val="0"/>
              </a:spcAft>
              <a:buSzPts val="6700"/>
              <a:buNone/>
              <a:defRPr sz="6700"/>
            </a:lvl8pPr>
            <a:lvl9pPr lvl="8" algn="ctr">
              <a:spcBef>
                <a:spcPts val="0"/>
              </a:spcBef>
              <a:spcAft>
                <a:spcPts val="0"/>
              </a:spcAft>
              <a:buSzPts val="6700"/>
              <a:buNone/>
              <a:defRPr sz="6700"/>
            </a:lvl9pPr>
          </a:lstStyle>
          <a:p/>
        </p:txBody>
      </p:sp>
      <p:sp>
        <p:nvSpPr>
          <p:cNvPr id="42" name="Google Shape;42;g36626736f9f_0_136"/>
          <p:cNvSpPr txBox="1"/>
          <p:nvPr>
            <p:ph idx="1" type="subTitle"/>
          </p:nvPr>
        </p:nvSpPr>
        <p:spPr>
          <a:xfrm>
            <a:off x="424800" y="4484920"/>
            <a:ext cx="6472200" cy="1976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43" name="Google Shape;43;g36626736f9f_0_136"/>
          <p:cNvSpPr txBox="1"/>
          <p:nvPr>
            <p:ph idx="2" type="body"/>
          </p:nvPr>
        </p:nvSpPr>
        <p:spPr>
          <a:xfrm>
            <a:off x="7903200" y="11585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44" name="Google Shape;44;g36626736f9f_0_13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36626736f9f_0_142"/>
          <p:cNvSpPr txBox="1"/>
          <p:nvPr>
            <p:ph idx="1" type="body"/>
          </p:nvPr>
        </p:nvSpPr>
        <p:spPr>
          <a:xfrm>
            <a:off x="498720" y="6768920"/>
            <a:ext cx="9598200" cy="9681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900"/>
              <a:buNone/>
              <a:defRPr/>
            </a:lvl1pPr>
          </a:lstStyle>
          <a:p/>
        </p:txBody>
      </p:sp>
      <p:sp>
        <p:nvSpPr>
          <p:cNvPr id="47" name="Google Shape;47;g36626736f9f_0_14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6626736f9f_0_106"/>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1"/>
              </a:buClr>
              <a:buSzPts val="4500"/>
              <a:buNone/>
              <a:defRPr sz="4500">
                <a:solidFill>
                  <a:schemeClr val="dk1"/>
                </a:solidFill>
              </a:defRPr>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p:txBody>
      </p:sp>
      <p:sp>
        <p:nvSpPr>
          <p:cNvPr id="11" name="Google Shape;11;g36626736f9f_0_106"/>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Char char="●"/>
              <a:defRPr sz="2900">
                <a:solidFill>
                  <a:schemeClr val="dk2"/>
                </a:solidFill>
              </a:defRPr>
            </a:lvl1pPr>
            <a:lvl2pPr indent="-368300" lvl="1" marL="914400">
              <a:lnSpc>
                <a:spcPct val="115000"/>
              </a:lnSpc>
              <a:spcBef>
                <a:spcPts val="0"/>
              </a:spcBef>
              <a:spcAft>
                <a:spcPts val="0"/>
              </a:spcAft>
              <a:buClr>
                <a:schemeClr val="dk2"/>
              </a:buClr>
              <a:buSzPts val="2200"/>
              <a:buChar char="○"/>
              <a:defRPr sz="2200">
                <a:solidFill>
                  <a:schemeClr val="dk2"/>
                </a:solidFill>
              </a:defRPr>
            </a:lvl2pPr>
            <a:lvl3pPr indent="-368300" lvl="2" marL="1371600">
              <a:lnSpc>
                <a:spcPct val="115000"/>
              </a:lnSpc>
              <a:spcBef>
                <a:spcPts val="0"/>
              </a:spcBef>
              <a:spcAft>
                <a:spcPts val="0"/>
              </a:spcAft>
              <a:buClr>
                <a:schemeClr val="dk2"/>
              </a:buClr>
              <a:buSzPts val="2200"/>
              <a:buChar char="■"/>
              <a:defRPr sz="2200">
                <a:solidFill>
                  <a:schemeClr val="dk2"/>
                </a:solidFill>
              </a:defRPr>
            </a:lvl3pPr>
            <a:lvl4pPr indent="-368300" lvl="3" marL="1828800">
              <a:lnSpc>
                <a:spcPct val="115000"/>
              </a:lnSpc>
              <a:spcBef>
                <a:spcPts val="0"/>
              </a:spcBef>
              <a:spcAft>
                <a:spcPts val="0"/>
              </a:spcAft>
              <a:buClr>
                <a:schemeClr val="dk2"/>
              </a:buClr>
              <a:buSzPts val="2200"/>
              <a:buChar char="●"/>
              <a:defRPr sz="2200">
                <a:solidFill>
                  <a:schemeClr val="dk2"/>
                </a:solidFill>
              </a:defRPr>
            </a:lvl4pPr>
            <a:lvl5pPr indent="-368300" lvl="4" marL="2286000">
              <a:lnSpc>
                <a:spcPct val="115000"/>
              </a:lnSpc>
              <a:spcBef>
                <a:spcPts val="0"/>
              </a:spcBef>
              <a:spcAft>
                <a:spcPts val="0"/>
              </a:spcAft>
              <a:buClr>
                <a:schemeClr val="dk2"/>
              </a:buClr>
              <a:buSzPts val="2200"/>
              <a:buChar char="○"/>
              <a:defRPr sz="2200">
                <a:solidFill>
                  <a:schemeClr val="dk2"/>
                </a:solidFill>
              </a:defRPr>
            </a:lvl5pPr>
            <a:lvl6pPr indent="-368300" lvl="5" marL="2743200">
              <a:lnSpc>
                <a:spcPct val="115000"/>
              </a:lnSpc>
              <a:spcBef>
                <a:spcPts val="0"/>
              </a:spcBef>
              <a:spcAft>
                <a:spcPts val="0"/>
              </a:spcAft>
              <a:buClr>
                <a:schemeClr val="dk2"/>
              </a:buClr>
              <a:buSzPts val="2200"/>
              <a:buChar char="■"/>
              <a:defRPr sz="2200">
                <a:solidFill>
                  <a:schemeClr val="dk2"/>
                </a:solidFill>
              </a:defRPr>
            </a:lvl6pPr>
            <a:lvl7pPr indent="-368300" lvl="6" marL="3200400">
              <a:lnSpc>
                <a:spcPct val="115000"/>
              </a:lnSpc>
              <a:spcBef>
                <a:spcPts val="0"/>
              </a:spcBef>
              <a:spcAft>
                <a:spcPts val="0"/>
              </a:spcAft>
              <a:buClr>
                <a:schemeClr val="dk2"/>
              </a:buClr>
              <a:buSzPts val="2200"/>
              <a:buChar char="●"/>
              <a:defRPr sz="2200">
                <a:solidFill>
                  <a:schemeClr val="dk2"/>
                </a:solidFill>
              </a:defRPr>
            </a:lvl7pPr>
            <a:lvl8pPr indent="-368300" lvl="7" marL="3657600">
              <a:lnSpc>
                <a:spcPct val="115000"/>
              </a:lnSpc>
              <a:spcBef>
                <a:spcPts val="0"/>
              </a:spcBef>
              <a:spcAft>
                <a:spcPts val="0"/>
              </a:spcAft>
              <a:buClr>
                <a:schemeClr val="dk2"/>
              </a:buClr>
              <a:buSzPts val="2200"/>
              <a:buChar char="○"/>
              <a:defRPr sz="2200">
                <a:solidFill>
                  <a:schemeClr val="dk2"/>
                </a:solidFill>
              </a:defRPr>
            </a:lvl8pPr>
            <a:lvl9pPr indent="-368300" lvl="8" marL="4114800">
              <a:lnSpc>
                <a:spcPct val="115000"/>
              </a:lnSpc>
              <a:spcBef>
                <a:spcPts val="0"/>
              </a:spcBef>
              <a:spcAft>
                <a:spcPts val="0"/>
              </a:spcAft>
              <a:buClr>
                <a:schemeClr val="dk2"/>
              </a:buClr>
              <a:buSzPts val="2200"/>
              <a:buChar char="■"/>
              <a:defRPr sz="2200">
                <a:solidFill>
                  <a:schemeClr val="dk2"/>
                </a:solidFill>
              </a:defRPr>
            </a:lvl9pPr>
          </a:lstStyle>
          <a:p/>
        </p:txBody>
      </p:sp>
      <p:sp>
        <p:nvSpPr>
          <p:cNvPr id="12" name="Google Shape;12;g36626736f9f_0_10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hyperlink" Target="http://www.youtube.com/watch?v=qgnDbQ1aM54" TargetMode="External"/><Relationship Id="rId5"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www.youtube.com/watch?v=VSzZK8HmI08" TargetMode="Externa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36626736f9f_0_53"/>
          <p:cNvPicPr preferRelativeResize="0"/>
          <p:nvPr/>
        </p:nvPicPr>
        <p:blipFill rotWithShape="1">
          <a:blip r:embed="rId3">
            <a:alphaModFix amt="62000"/>
          </a:blip>
          <a:srcRect b="0" l="0" r="0" t="0"/>
          <a:stretch/>
        </p:blipFill>
        <p:spPr>
          <a:xfrm>
            <a:off x="13522" y="0"/>
            <a:ext cx="14603357" cy="8229600"/>
          </a:xfrm>
          <a:prstGeom prst="rect">
            <a:avLst/>
          </a:prstGeom>
          <a:noFill/>
          <a:ln>
            <a:noFill/>
          </a:ln>
        </p:spPr>
      </p:pic>
      <p:graphicFrame>
        <p:nvGraphicFramePr>
          <p:cNvPr id="139" name="Google Shape;139;g36626736f9f_0_53"/>
          <p:cNvGraphicFramePr/>
          <p:nvPr/>
        </p:nvGraphicFramePr>
        <p:xfrm>
          <a:off x="8525120" y="1552040"/>
          <a:ext cx="3000000" cy="3000000"/>
        </p:xfrm>
        <a:graphic>
          <a:graphicData uri="http://schemas.openxmlformats.org/drawingml/2006/table">
            <a:tbl>
              <a:tblPr>
                <a:noFill/>
                <a:tableStyleId>{838EA112-DD94-4C5A-8C80-767368A7DBEA}</a:tableStyleId>
              </a:tblPr>
              <a:tblGrid>
                <a:gridCol w="2429125"/>
                <a:gridCol w="3475800"/>
              </a:tblGrid>
              <a:tr h="515925">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Día, Fecha:</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18</a:t>
                      </a:r>
                      <a:r>
                        <a:rPr lang="en-US" sz="2200"/>
                        <a:t>/09/2025</a:t>
                      </a:r>
                      <a:endParaRPr sz="2200" u="none" cap="none" strike="noStrike"/>
                    </a:p>
                  </a:txBody>
                  <a:tcPr marT="146275" marB="146275" marR="146275" marL="146275"/>
                </a:tc>
              </a:tr>
              <a:tr h="580950">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Hora de inicio:</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17:20</a:t>
                      </a:r>
                      <a:endParaRPr sz="2200" u="none" cap="none" strike="noStrike"/>
                    </a:p>
                  </a:txBody>
                  <a:tcPr marT="146275" marB="146275" marR="146275" marL="146275"/>
                </a:tc>
              </a:tr>
            </a:tbl>
          </a:graphicData>
        </a:graphic>
      </p:graphicFrame>
      <p:sp>
        <p:nvSpPr>
          <p:cNvPr id="140" name="Google Shape;140;g36626736f9f_0_53"/>
          <p:cNvSpPr txBox="1"/>
          <p:nvPr/>
        </p:nvSpPr>
        <p:spPr>
          <a:xfrm>
            <a:off x="4061760" y="3659280"/>
            <a:ext cx="69903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4000"/>
              <a:buFont typeface="Arial"/>
              <a:buNone/>
            </a:pPr>
            <a:r>
              <a:rPr b="1" lang="en-US" sz="4000"/>
              <a:t>Sistemas Operativos 1</a:t>
            </a:r>
            <a:r>
              <a:rPr b="1" i="0" lang="en-US" sz="4000" u="none" cap="none" strike="noStrike">
                <a:solidFill>
                  <a:srgbClr val="000000"/>
                </a:solidFill>
              </a:rPr>
              <a:t> [</a:t>
            </a:r>
            <a:r>
              <a:rPr b="1" lang="en-US" sz="4000"/>
              <a:t>P</a:t>
            </a:r>
            <a:r>
              <a:rPr b="1" i="0" lang="en-US" sz="4000" u="none" cap="none" strike="noStrike">
                <a:solidFill>
                  <a:srgbClr val="000000"/>
                </a:solidFill>
              </a:rPr>
              <a:t>]</a:t>
            </a:r>
            <a:endParaRPr b="1" i="0" sz="4000" u="none" cap="none" strike="noStrike">
              <a:solidFill>
                <a:srgbClr val="000000"/>
              </a:solidFill>
            </a:endParaRPr>
          </a:p>
        </p:txBody>
      </p:sp>
      <p:sp>
        <p:nvSpPr>
          <p:cNvPr id="141" name="Google Shape;141;g36626736f9f_0_53"/>
          <p:cNvSpPr txBox="1"/>
          <p:nvPr/>
        </p:nvSpPr>
        <p:spPr>
          <a:xfrm>
            <a:off x="2845940" y="4570370"/>
            <a:ext cx="8938500" cy="9420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3200"/>
              <a:buFont typeface="Arial"/>
              <a:buNone/>
            </a:pPr>
            <a:r>
              <a:rPr b="1" lang="en-US" sz="4200"/>
              <a:t>Edgar Rolando Alvarez Rodriguez</a:t>
            </a:r>
            <a:endParaRPr b="1" i="0" sz="42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142" name="Google Shape;142;g36626736f9f_0_53" title="5 Minute Timer">
            <a:hlinkClick r:id="rId4"/>
          </p:cNvPr>
          <p:cNvPicPr preferRelativeResize="0"/>
          <p:nvPr/>
        </p:nvPicPr>
        <p:blipFill>
          <a:blip r:embed="rId5">
            <a:alphaModFix/>
          </a:blip>
          <a:stretch>
            <a:fillRect/>
          </a:stretch>
        </p:blipFill>
        <p:spPr>
          <a:xfrm>
            <a:off x="11582400" y="65151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36d17ca1112_0_21"/>
          <p:cNvPicPr preferRelativeResize="0"/>
          <p:nvPr/>
        </p:nvPicPr>
        <p:blipFill rotWithShape="1">
          <a:blip r:embed="rId3">
            <a:alphaModFix/>
          </a:blip>
          <a:srcRect b="10581" l="8973" r="9005" t="10041"/>
          <a:stretch/>
        </p:blipFill>
        <p:spPr>
          <a:xfrm>
            <a:off x="2171725" y="-1"/>
            <a:ext cx="10286956" cy="8229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
          <p:cNvSpPr/>
          <p:nvPr/>
        </p:nvSpPr>
        <p:spPr>
          <a:xfrm>
            <a:off x="793790" y="3136583"/>
            <a:ext cx="13042821" cy="1956435"/>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000000"/>
              </a:buClr>
              <a:buSzPts val="6150"/>
              <a:buFont typeface="Inter"/>
              <a:buNone/>
            </a:pPr>
            <a:r>
              <a:rPr b="1" i="0" lang="en-US" sz="6150" u="none" cap="none" strike="noStrike">
                <a:solidFill>
                  <a:srgbClr val="000000"/>
                </a:solidFill>
                <a:latin typeface="Inter"/>
                <a:ea typeface="Inter"/>
                <a:cs typeface="Inter"/>
                <a:sym typeface="Inter"/>
              </a:rPr>
              <a:t>ConfigMaps y Secrets en Kubernetes</a:t>
            </a:r>
            <a:endParaRPr b="0" i="0" sz="61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
          <p:cNvSpPr/>
          <p:nvPr/>
        </p:nvSpPr>
        <p:spPr>
          <a:xfrm>
            <a:off x="793790" y="1781413"/>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Gestión de la configuración: ConfigMaps y Secrets</a:t>
            </a:r>
            <a:endParaRPr b="0" i="0" sz="4450" u="none" cap="none" strike="noStrike"/>
          </a:p>
        </p:txBody>
      </p:sp>
      <p:sp>
        <p:nvSpPr>
          <p:cNvPr id="212" name="Google Shape;212;p2"/>
          <p:cNvSpPr/>
          <p:nvPr/>
        </p:nvSpPr>
        <p:spPr>
          <a:xfrm>
            <a:off x="793790" y="3652599"/>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proporciona dos mecanismos principales para gestionar la configuración de las aplicaciones: </a:t>
            </a:r>
            <a:r>
              <a:rPr b="1" i="0" lang="en-US" sz="1750" u="none" cap="none" strike="noStrike">
                <a:solidFill>
                  <a:srgbClr val="272525"/>
                </a:solidFill>
                <a:latin typeface="Inter"/>
                <a:ea typeface="Inter"/>
                <a:cs typeface="Inter"/>
                <a:sym typeface="Inter"/>
              </a:rPr>
              <a:t>ConfigMaps</a:t>
            </a:r>
            <a:r>
              <a:rPr b="0" i="0" lang="en-US" sz="1750" u="none" cap="none" strike="noStrike">
                <a:solidFill>
                  <a:srgbClr val="272525"/>
                </a:solidFill>
                <a:latin typeface="Inter"/>
                <a:ea typeface="Inter"/>
                <a:cs typeface="Inter"/>
                <a:sym typeface="Inter"/>
              </a:rPr>
              <a:t> y </a:t>
            </a:r>
            <a:r>
              <a:rPr b="1" i="0" lang="en-US" sz="1750" u="none" cap="none" strike="noStrike">
                <a:solidFill>
                  <a:srgbClr val="272525"/>
                </a:solidFill>
                <a:latin typeface="Inter"/>
                <a:ea typeface="Inter"/>
                <a:cs typeface="Inter"/>
                <a:sym typeface="Inter"/>
              </a:rPr>
              <a:t>Secrets</a:t>
            </a:r>
            <a:r>
              <a:rPr b="0" i="0" lang="en-US" sz="1750" u="none" cap="none" strike="noStrike">
                <a:solidFill>
                  <a:srgbClr val="272525"/>
                </a:solidFill>
                <a:latin typeface="Inter"/>
                <a:ea typeface="Inter"/>
                <a:cs typeface="Inter"/>
                <a:sym typeface="Inter"/>
              </a:rPr>
              <a:t>. Los </a:t>
            </a:r>
            <a:r>
              <a:rPr b="1" i="0" lang="en-US" sz="1750" u="none" cap="none" strike="noStrike">
                <a:solidFill>
                  <a:srgbClr val="272525"/>
                </a:solidFill>
                <a:latin typeface="Inter"/>
                <a:ea typeface="Inter"/>
                <a:cs typeface="Inter"/>
                <a:sym typeface="Inter"/>
              </a:rPr>
              <a:t>ConfigMaps</a:t>
            </a:r>
            <a:r>
              <a:rPr b="0" i="0" lang="en-US" sz="1750" u="none" cap="none" strike="noStrike">
                <a:solidFill>
                  <a:srgbClr val="272525"/>
                </a:solidFill>
                <a:latin typeface="Inter"/>
                <a:ea typeface="Inter"/>
                <a:cs typeface="Inter"/>
                <a:sym typeface="Inter"/>
              </a:rPr>
              <a:t> se utilizan para almacenar datos de configuración no confidenciales, como variables de entorno o archivos de configuración. Por otro lado, los </a:t>
            </a:r>
            <a:r>
              <a:rPr b="1" i="0" lang="en-US" sz="1750" u="none" cap="none" strike="noStrike">
                <a:solidFill>
                  <a:srgbClr val="272525"/>
                </a:solidFill>
                <a:latin typeface="Inter"/>
                <a:ea typeface="Inter"/>
                <a:cs typeface="Inter"/>
                <a:sym typeface="Inter"/>
              </a:rPr>
              <a:t>Secrets</a:t>
            </a:r>
            <a:r>
              <a:rPr b="0" i="0" lang="en-US" sz="1750" u="none" cap="none" strike="noStrike">
                <a:solidFill>
                  <a:srgbClr val="272525"/>
                </a:solidFill>
                <a:latin typeface="Inter"/>
                <a:ea typeface="Inter"/>
                <a:cs typeface="Inter"/>
                <a:sym typeface="Inter"/>
              </a:rPr>
              <a:t> se utilizan para almacenar información sensible, como claves de API, contraseñas o certificados.																																																																		</a:t>
            </a:r>
            <a:endParaRPr b="0" i="0" sz="1750" u="none" cap="none" strike="noStrike"/>
          </a:p>
        </p:txBody>
      </p:sp>
      <p:sp>
        <p:nvSpPr>
          <p:cNvPr id="213" name="Google Shape;213;p2"/>
          <p:cNvSpPr/>
          <p:nvPr/>
        </p:nvSpPr>
        <p:spPr>
          <a:xfrm>
            <a:off x="793790" y="5359360"/>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Es importante seguir las </a:t>
            </a:r>
            <a:r>
              <a:rPr b="1" i="0" lang="en-US" sz="1750" u="none" cap="none" strike="noStrike">
                <a:solidFill>
                  <a:srgbClr val="272525"/>
                </a:solidFill>
                <a:latin typeface="Inter"/>
                <a:ea typeface="Inter"/>
                <a:cs typeface="Inter"/>
                <a:sym typeface="Inter"/>
              </a:rPr>
              <a:t>mejores prácticas</a:t>
            </a:r>
            <a:r>
              <a:rPr b="0" i="0" lang="en-US" sz="1750" u="none" cap="none" strike="noStrike">
                <a:solidFill>
                  <a:srgbClr val="272525"/>
                </a:solidFill>
                <a:latin typeface="Inter"/>
                <a:ea typeface="Inter"/>
                <a:cs typeface="Inter"/>
                <a:sym typeface="Inter"/>
              </a:rPr>
              <a:t> para gestionar la configuración de las aplicaciones en Kubernetes. Esto incluye separar la configuración de la imagen del contenedor, utilizar variables de entorno en lugar de hardcodear valores, y mantener los Secrets protegidos y cifrados.</a:t>
            </a:r>
            <a:endParaRPr b="0" i="0" sz="17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
          <p:cNvSpPr/>
          <p:nvPr/>
        </p:nvSpPr>
        <p:spPr>
          <a:xfrm>
            <a:off x="793802" y="2441725"/>
            <a:ext cx="10030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Seguridad de los datos sensibles</a:t>
            </a:r>
            <a:endParaRPr b="0" i="0" sz="4450" u="none" cap="none" strike="noStrike"/>
          </a:p>
        </p:txBody>
      </p:sp>
      <p:sp>
        <p:nvSpPr>
          <p:cNvPr id="220" name="Google Shape;220;p3"/>
          <p:cNvSpPr/>
          <p:nvPr/>
        </p:nvSpPr>
        <p:spPr>
          <a:xfrm>
            <a:off x="793790" y="352794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Encriptación de Secrets:</a:t>
            </a:r>
            <a:r>
              <a:rPr b="0" i="0" lang="en-US" sz="1750" u="none" cap="none" strike="noStrike">
                <a:solidFill>
                  <a:srgbClr val="272525"/>
                </a:solidFill>
                <a:latin typeface="Inter"/>
                <a:ea typeface="Inter"/>
                <a:cs typeface="Inter"/>
                <a:sym typeface="Inter"/>
              </a:rPr>
              <a:t> Asegurar que los datos confidenciales almacenados en Secrets estén cifrados para prevenir accesos no autorizados.</a:t>
            </a:r>
            <a:endParaRPr b="0" i="0" sz="1750" u="none" cap="none" strike="noStrike"/>
          </a:p>
        </p:txBody>
      </p:sp>
      <p:sp>
        <p:nvSpPr>
          <p:cNvPr id="221" name="Google Shape;221;p3"/>
          <p:cNvSpPr/>
          <p:nvPr/>
        </p:nvSpPr>
        <p:spPr>
          <a:xfrm>
            <a:off x="793790" y="4333042"/>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Restricción de acceso a Secrets:</a:t>
            </a:r>
            <a:r>
              <a:rPr b="0" i="0" lang="en-US" sz="1750" u="none" cap="none" strike="noStrike">
                <a:solidFill>
                  <a:srgbClr val="272525"/>
                </a:solidFill>
                <a:latin typeface="Inter"/>
                <a:ea typeface="Inter"/>
                <a:cs typeface="Inter"/>
                <a:sym typeface="Inter"/>
              </a:rPr>
              <a:t> Limitar el acceso a los Secrets solo a los pods y usuarios que lo requieran, siguiendo el principio de privilegios mínimos.</a:t>
            </a:r>
            <a:endParaRPr b="0" i="0" sz="1750" u="none" cap="none" strike="noStrike"/>
          </a:p>
        </p:txBody>
      </p:sp>
      <p:sp>
        <p:nvSpPr>
          <p:cNvPr id="222" name="Google Shape;222;p3"/>
          <p:cNvSpPr/>
          <p:nvPr/>
        </p:nvSpPr>
        <p:spPr>
          <a:xfrm>
            <a:off x="793790" y="5138142"/>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Integración con gestores de secretos externos:</a:t>
            </a:r>
            <a:r>
              <a:rPr b="0" i="0" lang="en-US" sz="1750" u="none" cap="none" strike="noStrike">
                <a:solidFill>
                  <a:srgbClr val="272525"/>
                </a:solidFill>
                <a:latin typeface="Inter"/>
                <a:ea typeface="Inter"/>
                <a:cs typeface="Inter"/>
                <a:sym typeface="Inter"/>
              </a:rPr>
              <a:t> Conectar Kubernetes con herramientas de terceros como Vault o AWS Secrets Manager para una mejor administración y auditoría de los datos sensibles.</a:t>
            </a:r>
            <a:endParaRPr b="0" i="0" sz="17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p:nvPr/>
        </p:nvSpPr>
        <p:spPr>
          <a:xfrm>
            <a:off x="793802" y="788800"/>
            <a:ext cx="10019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Actualización de la configuración</a:t>
            </a:r>
            <a:endParaRPr b="0" i="0" sz="4450" u="none" cap="none" strike="noStrike"/>
          </a:p>
        </p:txBody>
      </p:sp>
      <p:pic>
        <p:nvPicPr>
          <p:cNvPr descr="preencoded.png" id="229" name="Google Shape;229;p4"/>
          <p:cNvPicPr preferRelativeResize="0"/>
          <p:nvPr/>
        </p:nvPicPr>
        <p:blipFill rotWithShape="1">
          <a:blip r:embed="rId3">
            <a:alphaModFix/>
          </a:blip>
          <a:srcRect b="0" l="0" r="0" t="0"/>
          <a:stretch/>
        </p:blipFill>
        <p:spPr>
          <a:xfrm>
            <a:off x="793790" y="1951196"/>
            <a:ext cx="4120753" cy="2546747"/>
          </a:xfrm>
          <a:prstGeom prst="rect">
            <a:avLst/>
          </a:prstGeom>
          <a:noFill/>
          <a:ln>
            <a:noFill/>
          </a:ln>
        </p:spPr>
      </p:pic>
      <p:sp>
        <p:nvSpPr>
          <p:cNvPr id="230" name="Google Shape;230;p4"/>
          <p:cNvSpPr/>
          <p:nvPr/>
        </p:nvSpPr>
        <p:spPr>
          <a:xfrm>
            <a:off x="793790" y="4781431"/>
            <a:ext cx="4120753"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Actualización sin reinicio de Pods</a:t>
            </a:r>
            <a:endParaRPr b="0" i="0" sz="2200" u="none" cap="none" strike="noStrike"/>
          </a:p>
        </p:txBody>
      </p:sp>
      <p:sp>
        <p:nvSpPr>
          <p:cNvPr id="231" name="Google Shape;231;p4"/>
          <p:cNvSpPr/>
          <p:nvPr/>
        </p:nvSpPr>
        <p:spPr>
          <a:xfrm>
            <a:off x="793790" y="5626179"/>
            <a:ext cx="4120753"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permite actualizar ConfigMaps y Secrets sin tener que reiniciar los Pods, lo que minimiza el impacto en la disponibilidad de la aplicación.</a:t>
            </a:r>
            <a:endParaRPr b="0" i="0" sz="1750" u="none" cap="none" strike="noStrike"/>
          </a:p>
        </p:txBody>
      </p:sp>
      <p:pic>
        <p:nvPicPr>
          <p:cNvPr descr="preencoded.png" id="232" name="Google Shape;232;p4"/>
          <p:cNvPicPr preferRelativeResize="0"/>
          <p:nvPr/>
        </p:nvPicPr>
        <p:blipFill rotWithShape="1">
          <a:blip r:embed="rId4">
            <a:alphaModFix/>
          </a:blip>
          <a:srcRect b="0" l="0" r="0" t="0"/>
          <a:stretch/>
        </p:blipFill>
        <p:spPr>
          <a:xfrm>
            <a:off x="5254704" y="1951196"/>
            <a:ext cx="4120872" cy="2546866"/>
          </a:xfrm>
          <a:prstGeom prst="rect">
            <a:avLst/>
          </a:prstGeom>
          <a:noFill/>
          <a:ln>
            <a:noFill/>
          </a:ln>
        </p:spPr>
      </p:pic>
      <p:sp>
        <p:nvSpPr>
          <p:cNvPr id="233" name="Google Shape;233;p4"/>
          <p:cNvSpPr/>
          <p:nvPr/>
        </p:nvSpPr>
        <p:spPr>
          <a:xfrm>
            <a:off x="5254699" y="4781550"/>
            <a:ext cx="4120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Estrategias de Despliegue</a:t>
            </a:r>
            <a:endParaRPr b="0" i="0" sz="2200" u="none" cap="none" strike="noStrike"/>
          </a:p>
        </p:txBody>
      </p:sp>
      <p:sp>
        <p:nvSpPr>
          <p:cNvPr id="234" name="Google Shape;234;p4"/>
          <p:cNvSpPr/>
          <p:nvPr/>
        </p:nvSpPr>
        <p:spPr>
          <a:xfrm>
            <a:off x="5254704" y="5271968"/>
            <a:ext cx="4120872"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Técnicas como Rollouts y Canary Releases permiten actualizar la configuración de manera gradual y controlada, reduciendo los riesgos de disrupciones.</a:t>
            </a:r>
            <a:endParaRPr b="0" i="0" sz="1750" u="none" cap="none" strike="noStrike"/>
          </a:p>
        </p:txBody>
      </p:sp>
      <p:pic>
        <p:nvPicPr>
          <p:cNvPr descr="preencoded.png" id="235" name="Google Shape;235;p4"/>
          <p:cNvPicPr preferRelativeResize="0"/>
          <p:nvPr/>
        </p:nvPicPr>
        <p:blipFill rotWithShape="1">
          <a:blip r:embed="rId5">
            <a:alphaModFix/>
          </a:blip>
          <a:srcRect b="0" l="0" r="0" t="0"/>
          <a:stretch/>
        </p:blipFill>
        <p:spPr>
          <a:xfrm>
            <a:off x="9715738" y="1951196"/>
            <a:ext cx="4120753" cy="2546747"/>
          </a:xfrm>
          <a:prstGeom prst="rect">
            <a:avLst/>
          </a:prstGeom>
          <a:noFill/>
          <a:ln>
            <a:noFill/>
          </a:ln>
        </p:spPr>
      </p:pic>
      <p:sp>
        <p:nvSpPr>
          <p:cNvPr id="236" name="Google Shape;236;p4"/>
          <p:cNvSpPr/>
          <p:nvPr/>
        </p:nvSpPr>
        <p:spPr>
          <a:xfrm>
            <a:off x="9715752" y="4781425"/>
            <a:ext cx="4311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Gestión de la Configuración</a:t>
            </a:r>
            <a:endParaRPr b="0" i="0" sz="2200" u="none" cap="none" strike="noStrike"/>
          </a:p>
        </p:txBody>
      </p:sp>
      <p:sp>
        <p:nvSpPr>
          <p:cNvPr id="237" name="Google Shape;237;p4"/>
          <p:cNvSpPr/>
          <p:nvPr/>
        </p:nvSpPr>
        <p:spPr>
          <a:xfrm>
            <a:off x="9715738" y="5271849"/>
            <a:ext cx="4120753"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uso adecuado de ConfigMaps y Secrets, junto con las estrategias de despliegue, facilita la actualización de la configuración de las aplicaciones en Kubernetes.</a:t>
            </a:r>
            <a:endParaRPr b="0" i="0" sz="17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
          <p:cNvSpPr/>
          <p:nvPr/>
        </p:nvSpPr>
        <p:spPr>
          <a:xfrm>
            <a:off x="793790" y="3902154"/>
            <a:ext cx="7375208"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000000"/>
              </a:buClr>
              <a:buSzPts val="2650"/>
              <a:buFont typeface="Inter"/>
              <a:buNone/>
            </a:pPr>
            <a:r>
              <a:rPr b="1" i="0" lang="en-US" sz="2650" u="none" cap="none" strike="noStrike">
                <a:solidFill>
                  <a:srgbClr val="000000"/>
                </a:solidFill>
                <a:latin typeface="Inter"/>
                <a:ea typeface="Inter"/>
                <a:cs typeface="Inter"/>
                <a:sym typeface="Inter"/>
              </a:rPr>
              <a:t>Persistent Volumes y Persistent Volume Claims</a:t>
            </a:r>
            <a:endParaRPr b="0" i="0" sz="26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
          <p:cNvSpPr/>
          <p:nvPr/>
        </p:nvSpPr>
        <p:spPr>
          <a:xfrm>
            <a:off x="793802" y="1024525"/>
            <a:ext cx="136035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Almacenamiento persistente en Kubernetes: </a:t>
            </a:r>
            <a:endParaRPr b="0" i="0" sz="4450" u="none" cap="none" strike="noStrike"/>
          </a:p>
        </p:txBody>
      </p:sp>
      <p:sp>
        <p:nvSpPr>
          <p:cNvPr id="250" name="Google Shape;250;p6"/>
          <p:cNvSpPr/>
          <p:nvPr/>
        </p:nvSpPr>
        <p:spPr>
          <a:xfrm>
            <a:off x="7299960" y="2186940"/>
            <a:ext cx="30480" cy="5018127"/>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6296739" y="2682002"/>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7060049" y="2442091"/>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7246858" y="2527102"/>
            <a:ext cx="1365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1</a:t>
            </a:r>
            <a:endParaRPr b="0" i="0" sz="2650" u="none" cap="none" strike="noStrike"/>
          </a:p>
        </p:txBody>
      </p:sp>
      <p:sp>
        <p:nvSpPr>
          <p:cNvPr id="254" name="Google Shape;254;p6"/>
          <p:cNvSpPr/>
          <p:nvPr/>
        </p:nvSpPr>
        <p:spPr>
          <a:xfrm>
            <a:off x="1976178" y="2413750"/>
            <a:ext cx="4091400" cy="3543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Persistent Volumes (PV)</a:t>
            </a:r>
            <a:endParaRPr b="0" i="0" sz="2200" u="none" cap="none" strike="noStrike"/>
          </a:p>
        </p:txBody>
      </p:sp>
      <p:sp>
        <p:nvSpPr>
          <p:cNvPr id="255" name="Google Shape;255;p6"/>
          <p:cNvSpPr/>
          <p:nvPr/>
        </p:nvSpPr>
        <p:spPr>
          <a:xfrm>
            <a:off x="793790" y="2904173"/>
            <a:ext cx="5273873" cy="145161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a:t>
            </a:r>
            <a:r>
              <a:rPr b="1" i="0" lang="en-US" sz="1750" u="none" cap="none" strike="noStrike">
                <a:solidFill>
                  <a:srgbClr val="272525"/>
                </a:solidFill>
                <a:latin typeface="Inter"/>
                <a:ea typeface="Inter"/>
                <a:cs typeface="Inter"/>
                <a:sym typeface="Inter"/>
              </a:rPr>
              <a:t>Persistent Volumes</a:t>
            </a:r>
            <a:r>
              <a:rPr b="0" i="0" lang="en-US" sz="1750" u="none" cap="none" strike="noStrike">
                <a:solidFill>
                  <a:srgbClr val="272525"/>
                </a:solidFill>
                <a:latin typeface="Inter"/>
                <a:ea typeface="Inter"/>
                <a:cs typeface="Inter"/>
                <a:sym typeface="Inter"/>
              </a:rPr>
              <a:t> son recursos de almacenamiento provistos y manejados por el clúster de Kubernetes. Pueden ser de diversos tipos, como NFS, iSCSI o discos en la nube.</a:t>
            </a:r>
            <a:endParaRPr b="0" i="0" sz="1750" u="none" cap="none" strike="noStrike"/>
          </a:p>
        </p:txBody>
      </p:sp>
      <p:sp>
        <p:nvSpPr>
          <p:cNvPr id="256" name="Google Shape;256;p6"/>
          <p:cNvSpPr/>
          <p:nvPr/>
        </p:nvSpPr>
        <p:spPr>
          <a:xfrm>
            <a:off x="7539871" y="3816072"/>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060049" y="3576161"/>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7213163" y="3661172"/>
            <a:ext cx="2040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2</a:t>
            </a:r>
            <a:endParaRPr b="0" i="0" sz="2650" u="none" cap="none" strike="noStrike"/>
          </a:p>
        </p:txBody>
      </p:sp>
      <p:sp>
        <p:nvSpPr>
          <p:cNvPr id="259" name="Google Shape;259;p6"/>
          <p:cNvSpPr/>
          <p:nvPr/>
        </p:nvSpPr>
        <p:spPr>
          <a:xfrm>
            <a:off x="8562718" y="3547825"/>
            <a:ext cx="64581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Persistent Volume Claims (PVC)</a:t>
            </a:r>
            <a:endParaRPr b="0" i="0" sz="2200" u="none" cap="none" strike="noStrike"/>
          </a:p>
        </p:txBody>
      </p:sp>
      <p:sp>
        <p:nvSpPr>
          <p:cNvPr id="260" name="Google Shape;260;p6"/>
          <p:cNvSpPr/>
          <p:nvPr/>
        </p:nvSpPr>
        <p:spPr>
          <a:xfrm>
            <a:off x="8562737" y="4038243"/>
            <a:ext cx="5273873"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a:t>
            </a:r>
            <a:r>
              <a:rPr b="1" i="0" lang="en-US" sz="1750" u="none" cap="none" strike="noStrike">
                <a:solidFill>
                  <a:srgbClr val="272525"/>
                </a:solidFill>
                <a:latin typeface="Inter"/>
                <a:ea typeface="Inter"/>
                <a:cs typeface="Inter"/>
                <a:sym typeface="Inter"/>
              </a:rPr>
              <a:t>Persistent Volume Claims</a:t>
            </a:r>
            <a:r>
              <a:rPr b="0" i="0" lang="en-US" sz="1750" u="none" cap="none" strike="noStrike">
                <a:solidFill>
                  <a:srgbClr val="272525"/>
                </a:solidFill>
                <a:latin typeface="Inter"/>
                <a:ea typeface="Inter"/>
                <a:cs typeface="Inter"/>
                <a:sym typeface="Inter"/>
              </a:rPr>
              <a:t> son solicitudes de almacenamiento persistente realizadas por los Pods. Los PVCs se encargan de abastecer el almacenamiento necesario para las aplicaciones.</a:t>
            </a:r>
            <a:endParaRPr b="0" i="0" sz="1750" u="none" cap="none" strike="noStrike"/>
          </a:p>
        </p:txBody>
      </p:sp>
      <p:sp>
        <p:nvSpPr>
          <p:cNvPr id="261" name="Google Shape;261;p6"/>
          <p:cNvSpPr/>
          <p:nvPr/>
        </p:nvSpPr>
        <p:spPr>
          <a:xfrm>
            <a:off x="6296739" y="5304473"/>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7060049" y="5064562"/>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7210425" y="5149572"/>
            <a:ext cx="20943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3</a:t>
            </a:r>
            <a:endParaRPr b="0" i="0" sz="2650" u="none" cap="none" strike="noStrike"/>
          </a:p>
        </p:txBody>
      </p:sp>
      <p:sp>
        <p:nvSpPr>
          <p:cNvPr id="264" name="Google Shape;264;p6"/>
          <p:cNvSpPr/>
          <p:nvPr/>
        </p:nvSpPr>
        <p:spPr>
          <a:xfrm>
            <a:off x="1741304" y="5036225"/>
            <a:ext cx="4326300" cy="3543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Ciclo de vida de PV y PVC</a:t>
            </a:r>
            <a:endParaRPr b="0" i="0" sz="2200" u="none" cap="none" strike="noStrike"/>
          </a:p>
        </p:txBody>
      </p:sp>
      <p:sp>
        <p:nvSpPr>
          <p:cNvPr id="265" name="Google Shape;265;p6"/>
          <p:cNvSpPr/>
          <p:nvPr/>
        </p:nvSpPr>
        <p:spPr>
          <a:xfrm>
            <a:off x="793790" y="5526643"/>
            <a:ext cx="5273873" cy="145161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PVs se pueden provisionar de forma estática o dinámica. Los PVCs se asocian a un PV durante su ciclo de vida, y permiten que las aplicaciones accedan a un almacenamiento persistente.</a:t>
            </a:r>
            <a:endParaRPr b="0" i="0" sz="17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7"/>
          <p:cNvSpPr/>
          <p:nvPr/>
        </p:nvSpPr>
        <p:spPr>
          <a:xfrm>
            <a:off x="793803" y="1047275"/>
            <a:ext cx="14046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Tipos de Almacenamiento en Kubernetes</a:t>
            </a:r>
            <a:endParaRPr b="0" i="0" sz="4450" u="none" cap="none" strike="noStrike"/>
          </a:p>
        </p:txBody>
      </p:sp>
      <p:sp>
        <p:nvSpPr>
          <p:cNvPr id="272" name="Google Shape;272;p7"/>
          <p:cNvSpPr/>
          <p:nvPr/>
        </p:nvSpPr>
        <p:spPr>
          <a:xfrm>
            <a:off x="793806" y="2323025"/>
            <a:ext cx="5554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Almacenamiento en Bloque</a:t>
            </a:r>
            <a:endParaRPr b="0" i="0" sz="2200" u="none" cap="none" strike="noStrike"/>
          </a:p>
        </p:txBody>
      </p:sp>
      <p:sp>
        <p:nvSpPr>
          <p:cNvPr id="273" name="Google Shape;273;p7"/>
          <p:cNvSpPr/>
          <p:nvPr/>
        </p:nvSpPr>
        <p:spPr>
          <a:xfrm>
            <a:off x="793790" y="2904173"/>
            <a:ext cx="6244709"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admite volúmenes de almacenamiento en bloque, como discos duros virtuales, que se pueden montar directamente en los pods. Esto es ideal para aplicaciones que requieren un almacenamiento de alto rendimiento y bajo nivel.</a:t>
            </a:r>
            <a:endParaRPr b="0" i="0" sz="1750" u="none" cap="none" strike="noStrike"/>
          </a:p>
        </p:txBody>
      </p:sp>
      <p:sp>
        <p:nvSpPr>
          <p:cNvPr id="274" name="Google Shape;274;p7"/>
          <p:cNvSpPr/>
          <p:nvPr/>
        </p:nvSpPr>
        <p:spPr>
          <a:xfrm>
            <a:off x="793807" y="4945500"/>
            <a:ext cx="6244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Almacenamiento de Objetos</a:t>
            </a:r>
            <a:endParaRPr b="0" i="0" sz="2200" u="none" cap="none" strike="noStrike"/>
          </a:p>
        </p:txBody>
      </p:sp>
      <p:sp>
        <p:nvSpPr>
          <p:cNvPr id="275" name="Google Shape;275;p7"/>
          <p:cNvSpPr/>
          <p:nvPr/>
        </p:nvSpPr>
        <p:spPr>
          <a:xfrm>
            <a:off x="793790" y="5526643"/>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También se puede utilizar almacenamiento de objetos, como Amazon S3 o Azure Blob Storage, para aplicaciones que necesitan un almacenamiento escalable y de bajo costo para archivos y datos no estructurados.</a:t>
            </a:r>
            <a:endParaRPr b="0" i="0" sz="1750" u="none" cap="none" strike="noStrike"/>
          </a:p>
        </p:txBody>
      </p:sp>
      <p:pic>
        <p:nvPicPr>
          <p:cNvPr descr="preencoded.png" id="276" name="Google Shape;276;p7"/>
          <p:cNvPicPr preferRelativeResize="0"/>
          <p:nvPr/>
        </p:nvPicPr>
        <p:blipFill rotWithShape="1">
          <a:blip r:embed="rId3">
            <a:alphaModFix/>
          </a:blip>
          <a:srcRect b="0" l="0" r="0" t="0"/>
          <a:stretch/>
        </p:blipFill>
        <p:spPr>
          <a:xfrm>
            <a:off x="7599521" y="2351365"/>
            <a:ext cx="6244709" cy="42726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
          <p:cNvSpPr/>
          <p:nvPr/>
        </p:nvSpPr>
        <p:spPr>
          <a:xfrm>
            <a:off x="404228" y="317550"/>
            <a:ext cx="5239500" cy="3609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000000"/>
              </a:buClr>
              <a:buSzPts val="2250"/>
              <a:buFont typeface="Inter"/>
              <a:buNone/>
            </a:pPr>
            <a:r>
              <a:rPr b="1" i="0" lang="en-US" sz="2250" u="none" cap="none" strike="noStrike">
                <a:solidFill>
                  <a:srgbClr val="000000"/>
                </a:solidFill>
                <a:latin typeface="Inter"/>
                <a:ea typeface="Inter"/>
                <a:cs typeface="Inter"/>
                <a:sym typeface="Inter"/>
              </a:rPr>
              <a:t>Gestión del almacenamiento</a:t>
            </a:r>
            <a:endParaRPr b="0" i="0" sz="2250" u="none" cap="none" strike="noStrike"/>
          </a:p>
        </p:txBody>
      </p:sp>
      <p:sp>
        <p:nvSpPr>
          <p:cNvPr id="283" name="Google Shape;283;p8"/>
          <p:cNvSpPr/>
          <p:nvPr/>
        </p:nvSpPr>
        <p:spPr>
          <a:xfrm>
            <a:off x="404217" y="909399"/>
            <a:ext cx="13821966" cy="36957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900"/>
              <a:buFont typeface="Inter"/>
              <a:buNone/>
            </a:pPr>
            <a:r>
              <a:rPr b="1" i="0" lang="en-US" sz="900" u="none" cap="none" strike="noStrike">
                <a:solidFill>
                  <a:srgbClr val="272525"/>
                </a:solidFill>
                <a:latin typeface="Inter"/>
                <a:ea typeface="Inter"/>
                <a:cs typeface="Inter"/>
                <a:sym typeface="Inter"/>
              </a:rPr>
              <a:t>Aprovisionamiento dinámico de PVs:</a:t>
            </a:r>
            <a:r>
              <a:rPr b="0" i="0" lang="en-US" sz="900" u="none" cap="none" strike="noStrike">
                <a:solidFill>
                  <a:srgbClr val="272525"/>
                </a:solidFill>
                <a:latin typeface="Inter"/>
                <a:ea typeface="Inter"/>
                <a:cs typeface="Inter"/>
                <a:sym typeface="Inter"/>
              </a:rPr>
              <a:t> Kubernetes permite aprovisionar Persistent Volumes (PVs) de forma dinámica a medida que los Pods requieren almacenamiento persistente. Esto simplifica la gestión del almacenamiento y evita la necesidad de pre-aprovisionar PVs manualmente.</a:t>
            </a:r>
            <a:endParaRPr b="0" i="0" sz="900" u="none" cap="none" strike="noStrike"/>
          </a:p>
        </p:txBody>
      </p:sp>
      <p:sp>
        <p:nvSpPr>
          <p:cNvPr id="284" name="Google Shape;284;p8"/>
          <p:cNvSpPr/>
          <p:nvPr/>
        </p:nvSpPr>
        <p:spPr>
          <a:xfrm>
            <a:off x="404217" y="1408867"/>
            <a:ext cx="13821966" cy="36957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900"/>
              <a:buFont typeface="Inter"/>
              <a:buNone/>
            </a:pPr>
            <a:r>
              <a:rPr b="1" i="0" lang="en-US" sz="900" u="none" cap="none" strike="noStrike">
                <a:solidFill>
                  <a:srgbClr val="272525"/>
                </a:solidFill>
                <a:latin typeface="Inter"/>
                <a:ea typeface="Inter"/>
                <a:cs typeface="Inter"/>
                <a:sym typeface="Inter"/>
              </a:rPr>
              <a:t>Reciclado de PVs:</a:t>
            </a:r>
            <a:r>
              <a:rPr b="0" i="0" lang="en-US" sz="900" u="none" cap="none" strike="noStrike">
                <a:solidFill>
                  <a:srgbClr val="272525"/>
                </a:solidFill>
                <a:latin typeface="Inter"/>
                <a:ea typeface="Inter"/>
                <a:cs typeface="Inter"/>
                <a:sym typeface="Inter"/>
              </a:rPr>
              <a:t> Cuando un PVC se elimina, el PV asociado puede reconfigurarse y reutilizarse para otros Pods. Kubernetes ofrece políticas de reciclaje que permiten reutilizar el almacenamiento de manera eficiente, reduciendo la sobrecarga y los costos de almacenamiento.</a:t>
            </a:r>
            <a:endParaRPr b="0" i="0" sz="900" u="none" cap="none" strike="noStrike"/>
          </a:p>
        </p:txBody>
      </p:sp>
      <p:pic>
        <p:nvPicPr>
          <p:cNvPr descr="preencoded.png" id="285" name="Google Shape;285;p8"/>
          <p:cNvPicPr preferRelativeResize="0"/>
          <p:nvPr/>
        </p:nvPicPr>
        <p:blipFill rotWithShape="1">
          <a:blip r:embed="rId3">
            <a:alphaModFix/>
          </a:blip>
          <a:srcRect b="0" l="0" r="0" t="0"/>
          <a:stretch/>
        </p:blipFill>
        <p:spPr>
          <a:xfrm>
            <a:off x="404217" y="1908334"/>
            <a:ext cx="8777645" cy="6005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9"/>
          <p:cNvSpPr/>
          <p:nvPr/>
        </p:nvSpPr>
        <p:spPr>
          <a:xfrm>
            <a:off x="793790" y="3760351"/>
            <a:ext cx="745724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Ingress y Ingress Controllers</a:t>
            </a:r>
            <a:endParaRPr b="0" i="0" sz="44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6097594562_0_358"/>
          <p:cNvSpPr txBox="1"/>
          <p:nvPr>
            <p:ph type="ctrTitle"/>
          </p:nvPr>
        </p:nvSpPr>
        <p:spPr>
          <a:xfrm>
            <a:off x="498733" y="1191320"/>
            <a:ext cx="13632900" cy="32841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148" name="Google Shape;148;g36097594562_0_358"/>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149" name="Google Shape;149;g36097594562_0_358"/>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150" name="Google Shape;150;g36097594562_0_358"/>
          <p:cNvSpPr txBox="1"/>
          <p:nvPr/>
        </p:nvSpPr>
        <p:spPr>
          <a:xfrm>
            <a:off x="6836680" y="1585440"/>
            <a:ext cx="7641000" cy="34200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Universidad de San Carlos de Guatemala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Facultad de Ingeniería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Ingeniería en Ciencias y Sistemas</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1B212C"/>
                </a:solidFill>
                <a:latin typeface="Impact"/>
                <a:ea typeface="Impact"/>
                <a:cs typeface="Impact"/>
                <a:sym typeface="Impact"/>
              </a:rPr>
              <a:t>LABORATORIO SISTEMAS OPERATIVOS 1 </a:t>
            </a:r>
            <a:endParaRPr b="0" i="0" sz="29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Unidad 2: Arquitectura de Microservicios, Cloud y Orquestación</a:t>
            </a:r>
            <a:endParaRPr sz="2900">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SEMANA 8</a:t>
            </a:r>
            <a:endParaRPr sz="2900">
              <a:solidFill>
                <a:srgbClr val="1B212C"/>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p:nvPr/>
        </p:nvSpPr>
        <p:spPr>
          <a:xfrm>
            <a:off x="793801" y="933700"/>
            <a:ext cx="11390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Exposición de servicios en Kubernetes</a:t>
            </a:r>
            <a:endParaRPr b="0" i="0" sz="4450" u="none" cap="none" strike="noStrike"/>
          </a:p>
        </p:txBody>
      </p:sp>
      <p:sp>
        <p:nvSpPr>
          <p:cNvPr id="298" name="Google Shape;298;p10"/>
          <p:cNvSpPr/>
          <p:nvPr/>
        </p:nvSpPr>
        <p:spPr>
          <a:xfrm>
            <a:off x="793790" y="4695944"/>
            <a:ext cx="13042821"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3982522" y="3902154"/>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3742611" y="444079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3929420" y="4525804"/>
            <a:ext cx="1365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1</a:t>
            </a:r>
            <a:endParaRPr b="0" i="0" sz="2650" u="none" cap="none" strike="noStrike"/>
          </a:p>
        </p:txBody>
      </p:sp>
      <p:sp>
        <p:nvSpPr>
          <p:cNvPr id="302" name="Google Shape;302;p10"/>
          <p:cNvSpPr/>
          <p:nvPr/>
        </p:nvSpPr>
        <p:spPr>
          <a:xfrm>
            <a:off x="2580084" y="2096095"/>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Ingress</a:t>
            </a:r>
            <a:endParaRPr b="0" i="0" sz="2200" u="none" cap="none" strike="noStrike"/>
          </a:p>
        </p:txBody>
      </p:sp>
      <p:sp>
        <p:nvSpPr>
          <p:cNvPr id="303" name="Google Shape;303;p10"/>
          <p:cNvSpPr/>
          <p:nvPr/>
        </p:nvSpPr>
        <p:spPr>
          <a:xfrm>
            <a:off x="1020604" y="2586514"/>
            <a:ext cx="5954316"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Ingress es un recurso de Kubernetes que permite exponer múltiples servicios a través de un único punto de entrada, como un dominio web.</a:t>
            </a:r>
            <a:endParaRPr b="0" i="0" sz="1750" u="none" cap="none" strike="noStrike"/>
          </a:p>
        </p:txBody>
      </p:sp>
      <p:sp>
        <p:nvSpPr>
          <p:cNvPr id="304" name="Google Shape;304;p10"/>
          <p:cNvSpPr/>
          <p:nvPr/>
        </p:nvSpPr>
        <p:spPr>
          <a:xfrm>
            <a:off x="7299841" y="4695944"/>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7059930" y="444079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7213044" y="4525804"/>
            <a:ext cx="2040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2</a:t>
            </a:r>
            <a:endParaRPr b="0" i="0" sz="2650" u="none" cap="none" strike="noStrike"/>
          </a:p>
        </p:txBody>
      </p:sp>
      <p:sp>
        <p:nvSpPr>
          <p:cNvPr id="307" name="Google Shape;307;p10"/>
          <p:cNvSpPr/>
          <p:nvPr/>
        </p:nvSpPr>
        <p:spPr>
          <a:xfrm>
            <a:off x="5897523" y="5716667"/>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Ingress Controllers</a:t>
            </a:r>
            <a:endParaRPr b="0" i="0" sz="2200" u="none" cap="none" strike="noStrike"/>
          </a:p>
        </p:txBody>
      </p:sp>
      <p:sp>
        <p:nvSpPr>
          <p:cNvPr id="308" name="Google Shape;308;p10"/>
          <p:cNvSpPr/>
          <p:nvPr/>
        </p:nvSpPr>
        <p:spPr>
          <a:xfrm>
            <a:off x="4337923" y="6207085"/>
            <a:ext cx="5954435"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Ingress Controllers son aplicaciones que implementan las reglas de Ingress, enrutando el tráfico a los servicios apropiados.</a:t>
            </a:r>
            <a:endParaRPr b="0" i="0" sz="1750" u="none" cap="none" strike="noStrike"/>
          </a:p>
        </p:txBody>
      </p:sp>
      <p:sp>
        <p:nvSpPr>
          <p:cNvPr id="309" name="Google Shape;309;p10"/>
          <p:cNvSpPr/>
          <p:nvPr/>
        </p:nvSpPr>
        <p:spPr>
          <a:xfrm>
            <a:off x="10617279" y="3902154"/>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10377368" y="444079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10527744" y="4525804"/>
            <a:ext cx="20943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3</a:t>
            </a:r>
            <a:endParaRPr b="0" i="0" sz="2650" u="none" cap="none" strike="noStrike"/>
          </a:p>
        </p:txBody>
      </p:sp>
      <p:sp>
        <p:nvSpPr>
          <p:cNvPr id="312" name="Google Shape;312;p10"/>
          <p:cNvSpPr/>
          <p:nvPr/>
        </p:nvSpPr>
        <p:spPr>
          <a:xfrm>
            <a:off x="8873976" y="2096100"/>
            <a:ext cx="40419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Mapeo de dominios y rutas</a:t>
            </a:r>
            <a:endParaRPr b="0" i="0" sz="2200" u="none" cap="none" strike="noStrike"/>
          </a:p>
        </p:txBody>
      </p:sp>
      <p:sp>
        <p:nvSpPr>
          <p:cNvPr id="313" name="Google Shape;313;p10"/>
          <p:cNvSpPr/>
          <p:nvPr/>
        </p:nvSpPr>
        <p:spPr>
          <a:xfrm>
            <a:off x="7655362" y="2586514"/>
            <a:ext cx="5954435"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Ingress permite mapear dominios específicos y rutas URL a los servicios Kubernetes correspondientes, simplificando la exposición de aplicaciones.</a:t>
            </a:r>
            <a:endParaRPr b="0" i="0" sz="175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p:nvPr/>
        </p:nvSpPr>
        <p:spPr>
          <a:xfrm>
            <a:off x="790227" y="620800"/>
            <a:ext cx="9027000" cy="70560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000000"/>
              </a:buClr>
              <a:buSzPts val="4400"/>
              <a:buFont typeface="Inter"/>
              <a:buNone/>
            </a:pPr>
            <a:r>
              <a:rPr b="1" i="0" lang="en-US" sz="4400" u="none" cap="none" strike="noStrike">
                <a:solidFill>
                  <a:srgbClr val="000000"/>
                </a:solidFill>
                <a:latin typeface="Inter"/>
                <a:ea typeface="Inter"/>
                <a:cs typeface="Inter"/>
                <a:sym typeface="Inter"/>
              </a:rPr>
              <a:t>Tipos de Ingress Controllers</a:t>
            </a:r>
            <a:endParaRPr b="0" i="0" sz="4400" u="none" cap="none" strike="noStrike"/>
          </a:p>
        </p:txBody>
      </p:sp>
      <p:pic>
        <p:nvPicPr>
          <p:cNvPr descr="preencoded.png" id="320" name="Google Shape;320;p11"/>
          <p:cNvPicPr preferRelativeResize="0"/>
          <p:nvPr/>
        </p:nvPicPr>
        <p:blipFill rotWithShape="1">
          <a:blip r:embed="rId3">
            <a:alphaModFix/>
          </a:blip>
          <a:srcRect b="0" l="0" r="0" t="0"/>
          <a:stretch/>
        </p:blipFill>
        <p:spPr>
          <a:xfrm>
            <a:off x="790218" y="1777841"/>
            <a:ext cx="4124206" cy="2548890"/>
          </a:xfrm>
          <a:prstGeom prst="rect">
            <a:avLst/>
          </a:prstGeom>
          <a:noFill/>
          <a:ln>
            <a:noFill/>
          </a:ln>
        </p:spPr>
      </p:pic>
      <p:sp>
        <p:nvSpPr>
          <p:cNvPr id="321" name="Google Shape;321;p11"/>
          <p:cNvSpPr/>
          <p:nvPr/>
        </p:nvSpPr>
        <p:spPr>
          <a:xfrm>
            <a:off x="790227" y="4608900"/>
            <a:ext cx="3887100" cy="35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Nginx Ingress Controller</a:t>
            </a:r>
            <a:endParaRPr b="0" i="0" sz="2200" u="none" cap="none" strike="noStrike"/>
          </a:p>
        </p:txBody>
      </p:sp>
      <p:sp>
        <p:nvSpPr>
          <p:cNvPr id="322" name="Google Shape;322;p11"/>
          <p:cNvSpPr/>
          <p:nvPr/>
        </p:nvSpPr>
        <p:spPr>
          <a:xfrm>
            <a:off x="790218" y="5096947"/>
            <a:ext cx="4124206" cy="21666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Implementa las reglas de enrutamiento de Ingress utilizando el popular servidor web Nginx. Ofrece una gran estabilidad y rendimiento, con características avanzadas como balanceo de carga y terminación SSL.</a:t>
            </a:r>
            <a:endParaRPr b="0" i="0" sz="1750" u="none" cap="none" strike="noStrike"/>
          </a:p>
        </p:txBody>
      </p:sp>
      <p:pic>
        <p:nvPicPr>
          <p:cNvPr descr="preencoded.png" id="323" name="Google Shape;323;p11"/>
          <p:cNvPicPr preferRelativeResize="0"/>
          <p:nvPr/>
        </p:nvPicPr>
        <p:blipFill rotWithShape="1">
          <a:blip r:embed="rId4">
            <a:alphaModFix/>
          </a:blip>
          <a:srcRect b="0" l="0" r="0" t="0"/>
          <a:stretch/>
        </p:blipFill>
        <p:spPr>
          <a:xfrm>
            <a:off x="5253037" y="1777841"/>
            <a:ext cx="4124206" cy="2548890"/>
          </a:xfrm>
          <a:prstGeom prst="rect">
            <a:avLst/>
          </a:prstGeom>
          <a:noFill/>
          <a:ln>
            <a:noFill/>
          </a:ln>
        </p:spPr>
      </p:pic>
      <p:sp>
        <p:nvSpPr>
          <p:cNvPr id="324" name="Google Shape;324;p11"/>
          <p:cNvSpPr/>
          <p:nvPr/>
        </p:nvSpPr>
        <p:spPr>
          <a:xfrm>
            <a:off x="5253037" y="4608909"/>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Traefik</a:t>
            </a:r>
            <a:endParaRPr b="0" i="0" sz="2200" u="none" cap="none" strike="noStrike"/>
          </a:p>
        </p:txBody>
      </p:sp>
      <p:sp>
        <p:nvSpPr>
          <p:cNvPr id="325" name="Google Shape;325;p11"/>
          <p:cNvSpPr/>
          <p:nvPr/>
        </p:nvSpPr>
        <p:spPr>
          <a:xfrm>
            <a:off x="5253037" y="5096947"/>
            <a:ext cx="4124206" cy="21666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Moderno y dinámico, Traefik se adapta automáticamente a los cambios en la infraestructura de Kubernetes. Brinda funcionalidades de enrutamiento, terminación SSL y monitoreo en tiempo real.</a:t>
            </a:r>
            <a:endParaRPr b="0" i="0" sz="1750" u="none" cap="none" strike="noStrike"/>
          </a:p>
        </p:txBody>
      </p:sp>
      <p:pic>
        <p:nvPicPr>
          <p:cNvPr descr="preencoded.png" id="326" name="Google Shape;326;p11"/>
          <p:cNvPicPr preferRelativeResize="0"/>
          <p:nvPr/>
        </p:nvPicPr>
        <p:blipFill rotWithShape="1">
          <a:blip r:embed="rId5">
            <a:alphaModFix/>
          </a:blip>
          <a:srcRect b="0" l="0" r="0" t="0"/>
          <a:stretch/>
        </p:blipFill>
        <p:spPr>
          <a:xfrm>
            <a:off x="9715857" y="1777841"/>
            <a:ext cx="4124206" cy="2548890"/>
          </a:xfrm>
          <a:prstGeom prst="rect">
            <a:avLst/>
          </a:prstGeom>
          <a:noFill/>
          <a:ln>
            <a:noFill/>
          </a:ln>
        </p:spPr>
      </p:pic>
      <p:sp>
        <p:nvSpPr>
          <p:cNvPr id="327" name="Google Shape;327;p11"/>
          <p:cNvSpPr/>
          <p:nvPr/>
        </p:nvSpPr>
        <p:spPr>
          <a:xfrm>
            <a:off x="9715857" y="4608909"/>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Istio</a:t>
            </a:r>
            <a:endParaRPr b="0" i="0" sz="2200" u="none" cap="none" strike="noStrike"/>
          </a:p>
        </p:txBody>
      </p:sp>
      <p:sp>
        <p:nvSpPr>
          <p:cNvPr id="328" name="Google Shape;328;p11"/>
          <p:cNvSpPr/>
          <p:nvPr/>
        </p:nvSpPr>
        <p:spPr>
          <a:xfrm>
            <a:off x="9715857" y="5096947"/>
            <a:ext cx="4124206" cy="25278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Como parte de una plataforma de gestión de servicios, Istio proporciona capacidades avanzadas de enrutamiento, seguridad y observabilidad, integrándose de manera estrecha con la arquitectura de microservicios.</a:t>
            </a:r>
            <a:endParaRPr b="0" i="0" sz="175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2"/>
          <p:cNvSpPr/>
          <p:nvPr/>
        </p:nvSpPr>
        <p:spPr>
          <a:xfrm>
            <a:off x="793801" y="2358500"/>
            <a:ext cx="8445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Balanceo de Carga y SSL/TLS</a:t>
            </a:r>
            <a:endParaRPr b="0" i="0" sz="4450" u="none" cap="none" strike="noStrike"/>
          </a:p>
        </p:txBody>
      </p:sp>
      <p:sp>
        <p:nvSpPr>
          <p:cNvPr id="335" name="Google Shape;335;p12"/>
          <p:cNvSpPr/>
          <p:nvPr/>
        </p:nvSpPr>
        <p:spPr>
          <a:xfrm>
            <a:off x="793802" y="3634275"/>
            <a:ext cx="67560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Configuración de Balanceadores de Carga</a:t>
            </a:r>
            <a:endParaRPr b="0" i="0" sz="2200" u="none" cap="none" strike="noStrike"/>
          </a:p>
        </p:txBody>
      </p:sp>
      <p:sp>
        <p:nvSpPr>
          <p:cNvPr id="336" name="Google Shape;336;p12"/>
          <p:cNvSpPr/>
          <p:nvPr/>
        </p:nvSpPr>
        <p:spPr>
          <a:xfrm>
            <a:off x="793790" y="4215408"/>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ofrece soluciones de balanceo de carga integradas que distribuyen el tráfico entrante entre los Pods de manera eficiente, mejorando la escalabilidad y la disponibilidad de las aplicaciones.</a:t>
            </a:r>
            <a:endParaRPr b="0" i="0" sz="1750" u="none" cap="none" strike="noStrike"/>
          </a:p>
        </p:txBody>
      </p:sp>
      <p:sp>
        <p:nvSpPr>
          <p:cNvPr id="337" name="Google Shape;337;p12"/>
          <p:cNvSpPr/>
          <p:nvPr/>
        </p:nvSpPr>
        <p:spPr>
          <a:xfrm>
            <a:off x="7599526" y="3634275"/>
            <a:ext cx="53886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Gestión de Certificados SSL/TLS</a:t>
            </a:r>
            <a:endParaRPr b="0" i="0" sz="2200" u="none" cap="none" strike="noStrike"/>
          </a:p>
        </p:txBody>
      </p:sp>
      <p:sp>
        <p:nvSpPr>
          <p:cNvPr id="338" name="Google Shape;338;p12"/>
          <p:cNvSpPr/>
          <p:nvPr/>
        </p:nvSpPr>
        <p:spPr>
          <a:xfrm>
            <a:off x="7599521" y="4215408"/>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facilita la obtención y renovación automática de certificados SSL/TLS, asegurando que las comunicaciones entre los clientes y los servicios se realicen de manera segura y cifrada.</a:t>
            </a:r>
            <a:endParaRPr b="0" i="0" sz="175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3"/>
          <p:cNvSpPr/>
          <p:nvPr/>
        </p:nvSpPr>
        <p:spPr>
          <a:xfrm>
            <a:off x="793790" y="3760351"/>
            <a:ext cx="1141559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HELM: Gestor de paquetes para Kubernetes</a:t>
            </a:r>
            <a:endParaRPr b="0" i="0" sz="445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4"/>
          <p:cNvSpPr/>
          <p:nvPr/>
        </p:nvSpPr>
        <p:spPr>
          <a:xfrm>
            <a:off x="793801" y="2498775"/>
            <a:ext cx="8192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Conceptos básicos de Helm</a:t>
            </a:r>
            <a:endParaRPr b="0" i="0" sz="4450" u="none" cap="none" strike="noStrike"/>
          </a:p>
        </p:txBody>
      </p:sp>
      <p:sp>
        <p:nvSpPr>
          <p:cNvPr id="351" name="Google Shape;351;p14"/>
          <p:cNvSpPr/>
          <p:nvPr/>
        </p:nvSpPr>
        <p:spPr>
          <a:xfrm>
            <a:off x="793790" y="3661172"/>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Charts</a:t>
            </a:r>
            <a:r>
              <a:rPr b="0" i="0" lang="en-US" sz="1750" u="none" cap="none" strike="noStrike">
                <a:solidFill>
                  <a:srgbClr val="272525"/>
                </a:solidFill>
                <a:latin typeface="Inter"/>
                <a:ea typeface="Inter"/>
                <a:cs typeface="Inter"/>
                <a:sym typeface="Inter"/>
              </a:rPr>
              <a:t>, </a:t>
            </a:r>
            <a:r>
              <a:rPr b="1" i="0" lang="en-US" sz="1750" u="none" cap="none" strike="noStrike">
                <a:solidFill>
                  <a:srgbClr val="272525"/>
                </a:solidFill>
                <a:latin typeface="Inter"/>
                <a:ea typeface="Inter"/>
                <a:cs typeface="Inter"/>
                <a:sym typeface="Inter"/>
              </a:rPr>
              <a:t>valores</a:t>
            </a:r>
            <a:r>
              <a:rPr b="0" i="0" lang="en-US" sz="1750" u="none" cap="none" strike="noStrike">
                <a:solidFill>
                  <a:srgbClr val="272525"/>
                </a:solidFill>
                <a:latin typeface="Inter"/>
                <a:ea typeface="Inter"/>
                <a:cs typeface="Inter"/>
                <a:sym typeface="Inter"/>
              </a:rPr>
              <a:t> y </a:t>
            </a:r>
            <a:r>
              <a:rPr b="1" i="0" lang="en-US" sz="1750" u="none" cap="none" strike="noStrike">
                <a:solidFill>
                  <a:srgbClr val="272525"/>
                </a:solidFill>
                <a:latin typeface="Inter"/>
                <a:ea typeface="Inter"/>
                <a:cs typeface="Inter"/>
                <a:sym typeface="Inter"/>
              </a:rPr>
              <a:t>releases</a:t>
            </a:r>
            <a:r>
              <a:rPr b="0" i="0" lang="en-US" sz="1750" u="none" cap="none" strike="noStrike">
                <a:solidFill>
                  <a:srgbClr val="272525"/>
                </a:solidFill>
                <a:latin typeface="Inter"/>
                <a:ea typeface="Inter"/>
                <a:cs typeface="Inter"/>
                <a:sym typeface="Inter"/>
              </a:rPr>
              <a:t> son los conceptos fundamentales en Helm, una herramienta para gestionar paquetes de aplicaciones en Kubernetes. Los charts son paquetes que encapsulan los recursos necesarios para desplegar una aplicación, mientras que los valores permiten personalizar la configuración de cada release, la instancia desplegada de un chart.</a:t>
            </a:r>
            <a:endParaRPr b="0" i="0" sz="1750" u="none" cap="none" strike="noStrike"/>
          </a:p>
        </p:txBody>
      </p:sp>
      <p:sp>
        <p:nvSpPr>
          <p:cNvPr id="352" name="Google Shape;352;p14"/>
          <p:cNvSpPr/>
          <p:nvPr/>
        </p:nvSpPr>
        <p:spPr>
          <a:xfrm>
            <a:off x="793790" y="500503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a:t>
            </a:r>
            <a:r>
              <a:rPr b="1" i="0" lang="en-US" sz="1750" u="none" cap="none" strike="noStrike">
                <a:solidFill>
                  <a:srgbClr val="272525"/>
                </a:solidFill>
                <a:latin typeface="Inter"/>
                <a:ea typeface="Inter"/>
                <a:cs typeface="Inter"/>
                <a:sym typeface="Inter"/>
              </a:rPr>
              <a:t>ciclo de vida de un release</a:t>
            </a:r>
            <a:r>
              <a:rPr b="0" i="0" lang="en-US" sz="1750" u="none" cap="none" strike="noStrike">
                <a:solidFill>
                  <a:srgbClr val="272525"/>
                </a:solidFill>
                <a:latin typeface="Inter"/>
                <a:ea typeface="Inter"/>
                <a:cs typeface="Inter"/>
                <a:sym typeface="Inter"/>
              </a:rPr>
              <a:t> incluye la instalación, actualización y eliminación de las aplicaciones. Helm facilita estas operaciones, manteniendo un historial de los cambios aplicados a la infraestructura de Kubernetes.</a:t>
            </a:r>
            <a:endParaRPr b="0" i="0" sz="175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p:nvPr/>
        </p:nvSpPr>
        <p:spPr>
          <a:xfrm>
            <a:off x="793790" y="1608653"/>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Instalación y actualización de aplicaciones con Helm</a:t>
            </a:r>
            <a:endParaRPr b="0" i="0" sz="4450" u="none" cap="none" strike="noStrike"/>
          </a:p>
        </p:txBody>
      </p:sp>
      <p:sp>
        <p:nvSpPr>
          <p:cNvPr id="359" name="Google Shape;359;p15"/>
          <p:cNvSpPr/>
          <p:nvPr/>
        </p:nvSpPr>
        <p:spPr>
          <a:xfrm>
            <a:off x="793790" y="347984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Despliegue de aplicaciones complejas:</a:t>
            </a:r>
            <a:r>
              <a:rPr b="0" i="0" lang="en-US" sz="1750" u="none" cap="none" strike="noStrike">
                <a:solidFill>
                  <a:srgbClr val="272525"/>
                </a:solidFill>
                <a:latin typeface="Inter"/>
                <a:ea typeface="Inter"/>
                <a:cs typeface="Inter"/>
                <a:sym typeface="Inter"/>
              </a:rPr>
              <a:t> Helm facilita la instalación de aplicaciones con múltiples componentes, gestionando las dependencias entre los diferentes charts.</a:t>
            </a:r>
            <a:endParaRPr b="0" i="0" sz="1750" u="none" cap="none" strike="noStrike"/>
          </a:p>
        </p:txBody>
      </p:sp>
      <p:sp>
        <p:nvSpPr>
          <p:cNvPr id="360" name="Google Shape;360;p15"/>
          <p:cNvSpPr/>
          <p:nvPr/>
        </p:nvSpPr>
        <p:spPr>
          <a:xfrm>
            <a:off x="793790" y="428494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Gestión de actualizaciones:</a:t>
            </a:r>
            <a:r>
              <a:rPr b="0" i="0" lang="en-US" sz="1750" u="none" cap="none" strike="noStrike">
                <a:solidFill>
                  <a:srgbClr val="272525"/>
                </a:solidFill>
                <a:latin typeface="Inter"/>
                <a:ea typeface="Inter"/>
                <a:cs typeface="Inter"/>
                <a:sym typeface="Inter"/>
              </a:rPr>
              <a:t> Con Helm, es sencillo actualizar las aplicaciones a nuevas versiones, asegurando la compatibilidad y la preservación de la configuración personalizada.</a:t>
            </a:r>
            <a:endParaRPr b="0" i="0" sz="1750" u="none" cap="none" strike="noStrike"/>
          </a:p>
        </p:txBody>
      </p:sp>
      <p:sp>
        <p:nvSpPr>
          <p:cNvPr id="361" name="Google Shape;361;p15"/>
          <p:cNvSpPr/>
          <p:nvPr/>
        </p:nvSpPr>
        <p:spPr>
          <a:xfrm>
            <a:off x="793790" y="509004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Rollbacks y control de versiones:</a:t>
            </a:r>
            <a:r>
              <a:rPr b="0" i="0" lang="en-US" sz="1750" u="none" cap="none" strike="noStrike">
                <a:solidFill>
                  <a:srgbClr val="272525"/>
                </a:solidFill>
                <a:latin typeface="Inter"/>
                <a:ea typeface="Inter"/>
                <a:cs typeface="Inter"/>
                <a:sym typeface="Inter"/>
              </a:rPr>
              <a:t> Helm mantiene un historial de los releases, permitiendo deshacer cambios y volver a versiones anteriores de manera rápida y segura.</a:t>
            </a:r>
            <a:endParaRPr b="0" i="0" sz="1750" u="none" cap="none" strike="noStrike"/>
          </a:p>
        </p:txBody>
      </p:sp>
      <p:sp>
        <p:nvSpPr>
          <p:cNvPr id="362" name="Google Shape;362;p15"/>
          <p:cNvSpPr/>
          <p:nvPr/>
        </p:nvSpPr>
        <p:spPr>
          <a:xfrm>
            <a:off x="793790" y="5895142"/>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Reutilización de plantillas:</a:t>
            </a:r>
            <a:r>
              <a:rPr b="0" i="0" lang="en-US" sz="1750" u="none" cap="none" strike="noStrike">
                <a:solidFill>
                  <a:srgbClr val="272525"/>
                </a:solidFill>
                <a:latin typeface="Inter"/>
                <a:ea typeface="Inter"/>
                <a:cs typeface="Inter"/>
                <a:sym typeface="Inter"/>
              </a:rPr>
              <a:t> Los charts de Helm pueden ser diseñados de manera modular, facilitando su reutilización en diferentes entornos y aplicaciones.</a:t>
            </a:r>
            <a:endParaRPr b="0" i="0" sz="175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6"/>
          <p:cNvSpPr/>
          <p:nvPr/>
        </p:nvSpPr>
        <p:spPr>
          <a:xfrm>
            <a:off x="793801" y="2498775"/>
            <a:ext cx="9384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Personalización de aplicaciones</a:t>
            </a:r>
            <a:endParaRPr b="0" i="0" sz="4450" u="none" cap="none" strike="noStrike"/>
          </a:p>
        </p:txBody>
      </p:sp>
      <p:sp>
        <p:nvSpPr>
          <p:cNvPr id="369" name="Google Shape;369;p16"/>
          <p:cNvSpPr/>
          <p:nvPr/>
        </p:nvSpPr>
        <p:spPr>
          <a:xfrm>
            <a:off x="793790" y="3661172"/>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Kubernetes permite personalizar las aplicaciones desplegadas a través de valores por defecto y valores personalizados. Los charts de Helm facilitan la creación de aplicaciones a medida, reutilizando plantillas modulares y adaptándolas a las necesidades específicas de cada proyecto.</a:t>
            </a:r>
            <a:endParaRPr b="0" i="0" sz="1750" u="none" cap="none" strike="noStrike"/>
          </a:p>
        </p:txBody>
      </p:sp>
      <p:sp>
        <p:nvSpPr>
          <p:cNvPr id="370" name="Google Shape;370;p16"/>
          <p:cNvSpPr/>
          <p:nvPr/>
        </p:nvSpPr>
        <p:spPr>
          <a:xfrm>
            <a:off x="793790" y="500503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 personalización de aplicaciones en Kubernetes permite ajustar la configuración y el despliegue de las soluciones a las necesidades específicas de cada cliente o proyecto.</a:t>
            </a:r>
            <a:endParaRPr b="0" i="0" sz="1750"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7"/>
          <p:cNvSpPr/>
          <p:nvPr/>
        </p:nvSpPr>
        <p:spPr>
          <a:xfrm>
            <a:off x="793790" y="3760351"/>
            <a:ext cx="1016484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Autoscaling en Kubernetes: HPA y VPA</a:t>
            </a:r>
            <a:endParaRPr b="0" i="0" sz="4450"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8"/>
          <p:cNvSpPr/>
          <p:nvPr/>
        </p:nvSpPr>
        <p:spPr>
          <a:xfrm>
            <a:off x="793790" y="1962864"/>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Escalado automático con Horizontal Pod Autoscaler (HPA)</a:t>
            </a:r>
            <a:endParaRPr b="0" i="0" sz="4450" u="none" cap="none" strike="noStrike"/>
          </a:p>
        </p:txBody>
      </p:sp>
      <p:sp>
        <p:nvSpPr>
          <p:cNvPr id="383" name="Google Shape;383;p18"/>
          <p:cNvSpPr/>
          <p:nvPr/>
        </p:nvSpPr>
        <p:spPr>
          <a:xfrm>
            <a:off x="793790" y="3834051"/>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a:t>
            </a:r>
            <a:r>
              <a:rPr b="1" i="0" lang="en-US" sz="1750" u="none" cap="none" strike="noStrike">
                <a:solidFill>
                  <a:srgbClr val="272525"/>
                </a:solidFill>
                <a:latin typeface="Inter"/>
                <a:ea typeface="Inter"/>
                <a:cs typeface="Inter"/>
                <a:sym typeface="Inter"/>
              </a:rPr>
              <a:t>Horizontal Pod Autoscaler (HPA)</a:t>
            </a:r>
            <a:r>
              <a:rPr b="0" i="0" lang="en-US" sz="1750" u="none" cap="none" strike="noStrike">
                <a:solidFill>
                  <a:srgbClr val="272525"/>
                </a:solidFill>
                <a:latin typeface="Inter"/>
                <a:ea typeface="Inter"/>
                <a:cs typeface="Inter"/>
                <a:sym typeface="Inter"/>
              </a:rPr>
              <a:t> es una funcionalidad clave de Kubernetes que permite el escalado automático de aplicaciones basado en la utilización de recursos como CPU y memoria. Esta herramienta monitorea constantemente la carga de trabajo y ajusta dinámicamente el número de réplicas de los pods según sea necesario.</a:t>
            </a:r>
            <a:endParaRPr b="0" i="0" sz="1750" u="none" cap="none" strike="noStrike"/>
          </a:p>
        </p:txBody>
      </p:sp>
      <p:sp>
        <p:nvSpPr>
          <p:cNvPr id="384" name="Google Shape;384;p18"/>
          <p:cNvSpPr/>
          <p:nvPr/>
        </p:nvSpPr>
        <p:spPr>
          <a:xfrm>
            <a:off x="793790" y="5177909"/>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 configuración del HPA implica establecer </a:t>
            </a:r>
            <a:r>
              <a:rPr b="1" i="0" lang="en-US" sz="1750" u="none" cap="none" strike="noStrike">
                <a:solidFill>
                  <a:srgbClr val="272525"/>
                </a:solidFill>
                <a:latin typeface="Inter"/>
                <a:ea typeface="Inter"/>
                <a:cs typeface="Inter"/>
                <a:sym typeface="Inter"/>
              </a:rPr>
              <a:t>métricas y umbrales</a:t>
            </a:r>
            <a:r>
              <a:rPr b="0" i="0" lang="en-US" sz="1750" u="none" cap="none" strike="noStrike">
                <a:solidFill>
                  <a:srgbClr val="272525"/>
                </a:solidFill>
                <a:latin typeface="Inter"/>
                <a:ea typeface="Inter"/>
                <a:cs typeface="Inter"/>
                <a:sym typeface="Inter"/>
              </a:rPr>
              <a:t> que determinen cuándo escalar la aplicación. Esto permite que las aplicaciones puedan adaptarse de manera ágil a los cambios en la demanda, garantizando una experiencia fluida para los usuarios.</a:t>
            </a:r>
            <a:endParaRPr b="0" i="0" sz="1750"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9"/>
          <p:cNvSpPr/>
          <p:nvPr/>
        </p:nvSpPr>
        <p:spPr>
          <a:xfrm>
            <a:off x="793802" y="1969525"/>
            <a:ext cx="9448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Vertical Pod Autoscaler (VPA)</a:t>
            </a:r>
            <a:endParaRPr b="0" i="0" sz="4450" u="none" cap="none" strike="noStrike"/>
          </a:p>
        </p:txBody>
      </p:sp>
      <p:sp>
        <p:nvSpPr>
          <p:cNvPr id="391" name="Google Shape;391;p19"/>
          <p:cNvSpPr/>
          <p:nvPr/>
        </p:nvSpPr>
        <p:spPr>
          <a:xfrm>
            <a:off x="793790" y="3131939"/>
            <a:ext cx="4196358" cy="3128129"/>
          </a:xfrm>
          <a:prstGeom prst="roundRect">
            <a:avLst>
              <a:gd fmla="val 3046"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1028224" y="3366373"/>
            <a:ext cx="372749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Escalado Automático de Recursos</a:t>
            </a:r>
            <a:endParaRPr b="0" i="0" sz="2200" u="none" cap="none" strike="noStrike"/>
          </a:p>
        </p:txBody>
      </p:sp>
      <p:sp>
        <p:nvSpPr>
          <p:cNvPr id="393" name="Google Shape;393;p19"/>
          <p:cNvSpPr/>
          <p:nvPr/>
        </p:nvSpPr>
        <p:spPr>
          <a:xfrm>
            <a:off x="1028224" y="4211122"/>
            <a:ext cx="3727490"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VPA ajusta automáticamente los recursos asignados a los contenedores, como CPU y memoria, para optimizar el uso y rendimiento de los pods.</a:t>
            </a:r>
            <a:endParaRPr b="0" i="0" sz="1750" u="none" cap="none" strike="noStrike"/>
          </a:p>
        </p:txBody>
      </p:sp>
      <p:sp>
        <p:nvSpPr>
          <p:cNvPr id="394" name="Google Shape;394;p19"/>
          <p:cNvSpPr/>
          <p:nvPr/>
        </p:nvSpPr>
        <p:spPr>
          <a:xfrm>
            <a:off x="5216962" y="3131939"/>
            <a:ext cx="4196358" cy="3128129"/>
          </a:xfrm>
          <a:prstGeom prst="roundRect">
            <a:avLst>
              <a:gd fmla="val 3046"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5451396" y="3366373"/>
            <a:ext cx="372749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Recomendaciones Basadas en Uso</a:t>
            </a:r>
            <a:endParaRPr b="0" i="0" sz="2200" u="none" cap="none" strike="noStrike"/>
          </a:p>
        </p:txBody>
      </p:sp>
      <p:sp>
        <p:nvSpPr>
          <p:cNvPr id="396" name="Google Shape;396;p19"/>
          <p:cNvSpPr/>
          <p:nvPr/>
        </p:nvSpPr>
        <p:spPr>
          <a:xfrm>
            <a:off x="5451396" y="4211122"/>
            <a:ext cx="3727490"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VPA monitorea el uso real de recursos por parte de los pods y proporciona recomendaciones para dimensionar los recursos de manera más precisa.</a:t>
            </a:r>
            <a:endParaRPr b="0" i="0" sz="1750" u="none" cap="none" strike="noStrike"/>
          </a:p>
        </p:txBody>
      </p:sp>
      <p:sp>
        <p:nvSpPr>
          <p:cNvPr id="397" name="Google Shape;397;p19"/>
          <p:cNvSpPr/>
          <p:nvPr/>
        </p:nvSpPr>
        <p:spPr>
          <a:xfrm>
            <a:off x="9640133" y="3131939"/>
            <a:ext cx="4196358" cy="3128129"/>
          </a:xfrm>
          <a:prstGeom prst="roundRect">
            <a:avLst>
              <a:gd fmla="val 3046"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9874568" y="336637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Simplifica la Gestión</a:t>
            </a:r>
            <a:endParaRPr b="0" i="0" sz="2200" u="none" cap="none" strike="noStrike"/>
          </a:p>
        </p:txBody>
      </p:sp>
      <p:sp>
        <p:nvSpPr>
          <p:cNvPr id="399" name="Google Shape;399;p19"/>
          <p:cNvSpPr/>
          <p:nvPr/>
        </p:nvSpPr>
        <p:spPr>
          <a:xfrm>
            <a:off x="9874568" y="3856792"/>
            <a:ext cx="3727490"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Al automatizar el escalado de recursos, el VPA reduce la carga de trabajo de los administradores y permite enfocar esfuerzos en otras tareas clave.</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6097594562_0_365"/>
          <p:cNvSpPr txBox="1"/>
          <p:nvPr>
            <p:ph idx="1" type="body"/>
          </p:nvPr>
        </p:nvSpPr>
        <p:spPr>
          <a:xfrm>
            <a:off x="572000" y="2366200"/>
            <a:ext cx="13697400" cy="5171100"/>
          </a:xfrm>
          <a:prstGeom prst="rect">
            <a:avLst/>
          </a:prstGeom>
          <a:noFill/>
          <a:ln>
            <a:noFill/>
          </a:ln>
        </p:spPr>
        <p:txBody>
          <a:bodyPr anchorCtr="0" anchor="t" bIns="146275" lIns="146275" spcFirstLastPara="1" rIns="146275" wrap="square" tIns="146275">
            <a:normAutofit/>
          </a:bodyPr>
          <a:lstStyle/>
          <a:p>
            <a:pPr indent="0" lvl="0" marL="0" rtl="0" algn="l">
              <a:lnSpc>
                <a:spcPct val="115000"/>
              </a:lnSpc>
              <a:spcBef>
                <a:spcPts val="0"/>
              </a:spcBef>
              <a:spcAft>
                <a:spcPts val="0"/>
              </a:spcAft>
              <a:buClr>
                <a:srgbClr val="000000"/>
              </a:buClr>
              <a:buSzPts val="2100"/>
              <a:buFont typeface="Arial"/>
              <a:buNone/>
            </a:pPr>
            <a:r>
              <a:rPr lang="en-US" sz="2900">
                <a:latin typeface="Montserrat"/>
                <a:ea typeface="Montserrat"/>
                <a:cs typeface="Montserrat"/>
                <a:sym typeface="Montserrat"/>
              </a:rPr>
              <a:t>CORREO:</a:t>
            </a:r>
            <a:endParaRPr sz="2900">
              <a:latin typeface="Montserrat"/>
              <a:ea typeface="Montserrat"/>
              <a:cs typeface="Montserrat"/>
              <a:sym typeface="Montserrat"/>
            </a:endParaRPr>
          </a:p>
          <a:p>
            <a:pPr indent="-552450" lvl="0" marL="736600" rtl="0" algn="l">
              <a:lnSpc>
                <a:spcPct val="115000"/>
              </a:lnSpc>
              <a:spcBef>
                <a:spcPts val="0"/>
              </a:spcBef>
              <a:spcAft>
                <a:spcPts val="0"/>
              </a:spcAft>
              <a:buSzPts val="2900"/>
              <a:buFont typeface="Montserrat"/>
              <a:buChar char="●"/>
            </a:pPr>
            <a:r>
              <a:rPr lang="en-US" sz="2900">
                <a:latin typeface="Montserrat"/>
                <a:ea typeface="Montserrat"/>
                <a:cs typeface="Montserrat"/>
                <a:sym typeface="Montserrat"/>
              </a:rPr>
              <a:t>3014174660101@ingenieria.usa.edu.gt</a:t>
            </a:r>
            <a:endParaRPr sz="2900">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2100"/>
              <a:buFont typeface="Arial"/>
              <a:buNone/>
            </a:pPr>
            <a:r>
              <a:t/>
            </a:r>
            <a:endParaRPr sz="2900">
              <a:latin typeface="Montserrat"/>
              <a:ea typeface="Montserrat"/>
              <a:cs typeface="Montserrat"/>
              <a:sym typeface="Montserrat"/>
            </a:endParaRPr>
          </a:p>
          <a:p>
            <a:pPr indent="0" lvl="0" marL="0" rtl="0" algn="l">
              <a:lnSpc>
                <a:spcPct val="115000"/>
              </a:lnSpc>
              <a:spcBef>
                <a:spcPts val="1900"/>
              </a:spcBef>
              <a:spcAft>
                <a:spcPts val="0"/>
              </a:spcAft>
              <a:buClr>
                <a:srgbClr val="000000"/>
              </a:buClr>
              <a:buSzPts val="2100"/>
              <a:buFont typeface="Arial"/>
              <a:buNone/>
            </a:pPr>
            <a:r>
              <a:rPr lang="en-US" sz="2900">
                <a:latin typeface="Montserrat"/>
                <a:ea typeface="Montserrat"/>
                <a:cs typeface="Montserrat"/>
                <a:sym typeface="Montserrat"/>
              </a:rPr>
              <a:t>Entrega de Proyectos, Tareas, Foros y Hojas de Trabajo:</a:t>
            </a:r>
            <a:endParaRPr sz="2900">
              <a:latin typeface="Montserrat"/>
              <a:ea typeface="Montserrat"/>
              <a:cs typeface="Montserrat"/>
              <a:sym typeface="Montserrat"/>
            </a:endParaRPr>
          </a:p>
          <a:p>
            <a:pPr indent="-552450" lvl="0" marL="736600" rtl="0" algn="l">
              <a:lnSpc>
                <a:spcPct val="115000"/>
              </a:lnSpc>
              <a:spcBef>
                <a:spcPts val="1900"/>
              </a:spcBef>
              <a:spcAft>
                <a:spcPts val="0"/>
              </a:spcAft>
              <a:buSzPts val="2900"/>
              <a:buFont typeface="Montserrat"/>
              <a:buChar char="●"/>
            </a:pPr>
            <a:r>
              <a:rPr lang="en-US" sz="2900">
                <a:latin typeface="Montserrat"/>
                <a:ea typeface="Montserrat"/>
                <a:cs typeface="Montserrat"/>
                <a:sym typeface="Montserrat"/>
              </a:rPr>
              <a:t>UEDI: </a:t>
            </a:r>
            <a:endParaRPr sz="2900"/>
          </a:p>
        </p:txBody>
      </p:sp>
      <p:sp>
        <p:nvSpPr>
          <p:cNvPr id="156" name="Google Shape;156;g36097594562_0_365"/>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fontScale="90000"/>
          </a:bodyPr>
          <a:lstStyle/>
          <a:p>
            <a:pPr indent="0" lvl="0" marL="0" rtl="0" algn="l">
              <a:lnSpc>
                <a:spcPct val="100000"/>
              </a:lnSpc>
              <a:spcBef>
                <a:spcPts val="0"/>
              </a:spcBef>
              <a:spcAft>
                <a:spcPts val="0"/>
              </a:spcAft>
              <a:buSzPct val="84444"/>
              <a:buNone/>
            </a:pPr>
            <a:r>
              <a:rPr lang="en-US"/>
              <a:t>Datos de los auxiliares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0"/>
          <p:cNvSpPr/>
          <p:nvPr/>
        </p:nvSpPr>
        <p:spPr>
          <a:xfrm>
            <a:off x="793802" y="784500"/>
            <a:ext cx="8454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Estrategias de Autoscaling</a:t>
            </a:r>
            <a:endParaRPr b="0" i="0" sz="4450" u="none" cap="none" strike="noStrike"/>
          </a:p>
        </p:txBody>
      </p:sp>
      <p:pic>
        <p:nvPicPr>
          <p:cNvPr descr="preencoded.png" id="406" name="Google Shape;406;p20"/>
          <p:cNvPicPr preferRelativeResize="0"/>
          <p:nvPr/>
        </p:nvPicPr>
        <p:blipFill rotWithShape="1">
          <a:blip r:embed="rId3">
            <a:alphaModFix/>
          </a:blip>
          <a:srcRect b="0" l="0" r="0" t="0"/>
          <a:stretch/>
        </p:blipFill>
        <p:spPr>
          <a:xfrm>
            <a:off x="793790" y="1946910"/>
            <a:ext cx="4120753" cy="2546747"/>
          </a:xfrm>
          <a:prstGeom prst="rect">
            <a:avLst/>
          </a:prstGeom>
          <a:noFill/>
          <a:ln>
            <a:noFill/>
          </a:ln>
        </p:spPr>
      </p:pic>
      <p:sp>
        <p:nvSpPr>
          <p:cNvPr id="407" name="Google Shape;407;p20"/>
          <p:cNvSpPr/>
          <p:nvPr/>
        </p:nvSpPr>
        <p:spPr>
          <a:xfrm>
            <a:off x="793801" y="4777150"/>
            <a:ext cx="44610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Escalado Basado en Demanda</a:t>
            </a:r>
            <a:endParaRPr b="0" i="0" sz="2200" u="none" cap="none" strike="noStrike"/>
          </a:p>
        </p:txBody>
      </p:sp>
      <p:sp>
        <p:nvSpPr>
          <p:cNvPr id="408" name="Google Shape;408;p20"/>
          <p:cNvSpPr/>
          <p:nvPr/>
        </p:nvSpPr>
        <p:spPr>
          <a:xfrm>
            <a:off x="793790" y="5267563"/>
            <a:ext cx="4120753"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escalado basado en demanda ajusta dinámicamente la cantidad de recursos en función de la carga de trabajo real, garantizando un rendimiento óptimo sin desperdicio.</a:t>
            </a:r>
            <a:endParaRPr b="0" i="0" sz="1750" u="none" cap="none" strike="noStrike"/>
          </a:p>
        </p:txBody>
      </p:sp>
      <p:pic>
        <p:nvPicPr>
          <p:cNvPr descr="preencoded.png" id="409" name="Google Shape;409;p20"/>
          <p:cNvPicPr preferRelativeResize="0"/>
          <p:nvPr/>
        </p:nvPicPr>
        <p:blipFill rotWithShape="1">
          <a:blip r:embed="rId4">
            <a:alphaModFix/>
          </a:blip>
          <a:srcRect b="0" l="0" r="0" t="0"/>
          <a:stretch/>
        </p:blipFill>
        <p:spPr>
          <a:xfrm>
            <a:off x="5254704" y="1946910"/>
            <a:ext cx="4120872" cy="2546866"/>
          </a:xfrm>
          <a:prstGeom prst="rect">
            <a:avLst/>
          </a:prstGeom>
          <a:noFill/>
          <a:ln>
            <a:noFill/>
          </a:ln>
        </p:spPr>
      </p:pic>
      <p:sp>
        <p:nvSpPr>
          <p:cNvPr id="410" name="Google Shape;410;p20"/>
          <p:cNvSpPr/>
          <p:nvPr/>
        </p:nvSpPr>
        <p:spPr>
          <a:xfrm>
            <a:off x="5254704" y="4777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Escalado por Lotes</a:t>
            </a:r>
            <a:endParaRPr b="0" i="0" sz="2200" u="none" cap="none" strike="noStrike"/>
          </a:p>
        </p:txBody>
      </p:sp>
      <p:sp>
        <p:nvSpPr>
          <p:cNvPr id="411" name="Google Shape;411;p20"/>
          <p:cNvSpPr/>
          <p:nvPr/>
        </p:nvSpPr>
        <p:spPr>
          <a:xfrm>
            <a:off x="5254704" y="5267682"/>
            <a:ext cx="4120872"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escalado por lotes permite aumentar o disminuir la capacidad en etapas, lo cual es útil para cargas de trabajo predecibles y periódicas.</a:t>
            </a:r>
            <a:endParaRPr b="0" i="0" sz="1750" u="none" cap="none" strike="noStrike"/>
          </a:p>
        </p:txBody>
      </p:sp>
      <p:pic>
        <p:nvPicPr>
          <p:cNvPr descr="preencoded.png" id="412" name="Google Shape;412;p20"/>
          <p:cNvPicPr preferRelativeResize="0"/>
          <p:nvPr/>
        </p:nvPicPr>
        <p:blipFill rotWithShape="1">
          <a:blip r:embed="rId5">
            <a:alphaModFix/>
          </a:blip>
          <a:srcRect b="0" l="0" r="0" t="0"/>
          <a:stretch/>
        </p:blipFill>
        <p:spPr>
          <a:xfrm>
            <a:off x="9715738" y="1946910"/>
            <a:ext cx="4120753" cy="2546747"/>
          </a:xfrm>
          <a:prstGeom prst="rect">
            <a:avLst/>
          </a:prstGeom>
          <a:noFill/>
          <a:ln>
            <a:noFill/>
          </a:ln>
        </p:spPr>
      </p:pic>
      <p:sp>
        <p:nvSpPr>
          <p:cNvPr id="413" name="Google Shape;413;p20"/>
          <p:cNvSpPr/>
          <p:nvPr/>
        </p:nvSpPr>
        <p:spPr>
          <a:xfrm>
            <a:off x="9715752" y="4777150"/>
            <a:ext cx="4320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Combinación de Estrategias</a:t>
            </a:r>
            <a:endParaRPr b="0" i="0" sz="2200" u="none" cap="none" strike="noStrike"/>
          </a:p>
        </p:txBody>
      </p:sp>
      <p:sp>
        <p:nvSpPr>
          <p:cNvPr id="414" name="Google Shape;414;p20"/>
          <p:cNvSpPr/>
          <p:nvPr/>
        </p:nvSpPr>
        <p:spPr>
          <a:xfrm>
            <a:off x="9715738" y="5267563"/>
            <a:ext cx="4120753"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Para lograr un autoscaling eficiente, a menudo se combinan estrategias como el escalado basado en demanda y el escalado por lotes, adaptándolas a las necesidades específicas de la aplicación.</a:t>
            </a:r>
            <a:endParaRPr b="0" i="0" sz="1750"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60a3851fa7_0_154"/>
          <p:cNvSpPr txBox="1"/>
          <p:nvPr>
            <p:ph type="title"/>
          </p:nvPr>
        </p:nvSpPr>
        <p:spPr>
          <a:xfrm>
            <a:off x="2076000" y="454920"/>
            <a:ext cx="11973600" cy="948600"/>
          </a:xfrm>
          <a:prstGeom prst="rect">
            <a:avLst/>
          </a:prstGeom>
        </p:spPr>
        <p:txBody>
          <a:bodyPr anchorCtr="0" anchor="t" bIns="146275" lIns="146275" spcFirstLastPara="1" rIns="146275" wrap="square" tIns="146275">
            <a:normAutofit fontScale="90000"/>
          </a:bodyPr>
          <a:lstStyle/>
          <a:p>
            <a:pPr indent="0" lvl="0" marL="0" rtl="0" algn="l">
              <a:spcBef>
                <a:spcPts val="0"/>
              </a:spcBef>
              <a:spcAft>
                <a:spcPts val="0"/>
              </a:spcAft>
              <a:buNone/>
            </a:pPr>
            <a:r>
              <a:rPr lang="en-US"/>
              <a:t>Valores y Actitudes </a:t>
            </a:r>
            <a:r>
              <a:rPr lang="en-US"/>
              <a:t>Desarrolladas</a:t>
            </a:r>
            <a:endParaRPr/>
          </a:p>
        </p:txBody>
      </p:sp>
      <p:sp>
        <p:nvSpPr>
          <p:cNvPr id="420" name="Google Shape;420;g360a3851fa7_0_154"/>
          <p:cNvSpPr txBox="1"/>
          <p:nvPr/>
        </p:nvSpPr>
        <p:spPr>
          <a:xfrm>
            <a:off x="2066500" y="1617550"/>
            <a:ext cx="12109200" cy="6618900"/>
          </a:xfrm>
          <a:prstGeom prst="rect">
            <a:avLst/>
          </a:prstGeom>
          <a:noFill/>
          <a:ln>
            <a:noFill/>
          </a:ln>
        </p:spPr>
        <p:txBody>
          <a:bodyPr anchorCtr="0" anchor="t" bIns="91450" lIns="91450" spcFirstLastPara="1" rIns="91450" wrap="square" tIns="91450">
            <a:spAutoFit/>
          </a:bodyPr>
          <a:lstStyle/>
          <a:p>
            <a:pPr indent="-368300" lvl="0" marL="457200" rtl="0" algn="l">
              <a:spcBef>
                <a:spcPts val="0"/>
              </a:spcBef>
              <a:spcAft>
                <a:spcPts val="0"/>
              </a:spcAft>
              <a:buSzPts val="2200"/>
              <a:buAutoNum type="arabicPeriod"/>
            </a:pPr>
            <a:r>
              <a:rPr lang="en-US" sz="2200"/>
              <a:t>Escalabilidad y Elasticidad: GKE permite escalar automáticamente tus aplicaciones y la infraestructura subyacente (nodos) de forma horizontal y vertical, adaptándose dinámicamente a la demanda del tráfico y los recursos.</a:t>
            </a:r>
            <a:endParaRPr sz="2200"/>
          </a:p>
          <a:p>
            <a:pPr indent="-368300" lvl="0" marL="457200" rtl="0" algn="l">
              <a:spcBef>
                <a:spcPts val="0"/>
              </a:spcBef>
              <a:spcAft>
                <a:spcPts val="0"/>
              </a:spcAft>
              <a:buSzPts val="2200"/>
              <a:buAutoNum type="arabicPeriod"/>
            </a:pPr>
            <a:r>
              <a:rPr lang="en-US" sz="2200"/>
              <a:t>Fiabilidad y Resiliencia: Kubernetes, gestionado por GKE, ofrece funcionalidades de auto-curación, balanceo de carga, y despliegues progresivos, lo que garantiza una alta disponibilidad y resistencia ante fallos de componentes o picos de carga.</a:t>
            </a:r>
            <a:endParaRPr sz="2200"/>
          </a:p>
          <a:p>
            <a:pPr indent="-368300" lvl="0" marL="457200" rtl="0" algn="l">
              <a:spcBef>
                <a:spcPts val="0"/>
              </a:spcBef>
              <a:spcAft>
                <a:spcPts val="0"/>
              </a:spcAft>
              <a:buSzPts val="2200"/>
              <a:buAutoNum type="arabicPeriod"/>
            </a:pPr>
            <a:r>
              <a:rPr lang="en-US" sz="2200"/>
              <a:t>Automatización y Eficiencia Operacional: Desde la creación y gestión del cluster (GKE) hasta el despliegue de aplicaciones (Kubernetes YAML/Helm) y el ciclo de vida de las mismas, se promueve una automatización que reduce la carga operativa y los errores manuales.</a:t>
            </a:r>
            <a:endParaRPr sz="2200"/>
          </a:p>
          <a:p>
            <a:pPr indent="-368300" lvl="0" marL="457200" rtl="0" algn="l">
              <a:spcBef>
                <a:spcPts val="0"/>
              </a:spcBef>
              <a:spcAft>
                <a:spcPts val="0"/>
              </a:spcAft>
              <a:buSzPts val="2200"/>
              <a:buAutoNum type="arabicPeriod"/>
            </a:pPr>
            <a:r>
              <a:rPr lang="en-US" sz="2200"/>
              <a:t>Flexibilidad y Portabilidad: Al estar basado en Kubernetes, un estándar de facto de código abierto, GKE ofrece un grado significativo de flexibilidad en la forma de desplegar y gestionar aplicaciones, y facilita la portabilidad entre diferentes entornos cloud o on-premise si fuera necesario.</a:t>
            </a:r>
            <a:endParaRPr sz="2200"/>
          </a:p>
          <a:p>
            <a:pPr indent="-368300" lvl="0" marL="457200" rtl="0" algn="l">
              <a:spcBef>
                <a:spcPts val="0"/>
              </a:spcBef>
              <a:spcAft>
                <a:spcPts val="0"/>
              </a:spcAft>
              <a:buSzPts val="2200"/>
              <a:buAutoNum type="arabicPeriod"/>
            </a:pPr>
            <a:r>
              <a:rPr lang="en-US" sz="2200"/>
              <a:t>Observabilidad y Control: La integración con herramientas de monitoreo y logging como Grafana (y Stackdriver/Cloud Logging de GCP) proporciona una visibilidad profunda sobre el rendimiento, la salud y los eventos de las aplicaciones y la infraestructura, permitiendo una rápida detección y resolución de problemas.</a:t>
            </a:r>
            <a:endParaRPr sz="2200"/>
          </a:p>
          <a:p>
            <a:pPr indent="0" lvl="0" marL="0" rtl="0" algn="l">
              <a:spcBef>
                <a:spcPts val="0"/>
              </a:spcBef>
              <a:spcAft>
                <a:spcPts val="0"/>
              </a:spcAft>
              <a:buNone/>
            </a:pPr>
            <a:r>
              <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60a3851fa7_0_159"/>
          <p:cNvSpPr txBox="1"/>
          <p:nvPr>
            <p:ph type="title"/>
          </p:nvPr>
        </p:nvSpPr>
        <p:spPr>
          <a:xfrm>
            <a:off x="1297500" y="393750"/>
            <a:ext cx="7038600" cy="913800"/>
          </a:xfrm>
          <a:prstGeom prst="rect">
            <a:avLst/>
          </a:prstGeom>
        </p:spPr>
        <p:txBody>
          <a:bodyPr anchorCtr="0" anchor="t" bIns="146275" lIns="146275" spcFirstLastPara="1" rIns="146275" wrap="square" tIns="146275">
            <a:normAutofit fontScale="90000"/>
          </a:bodyPr>
          <a:lstStyle/>
          <a:p>
            <a:pPr indent="0" lvl="0" marL="0" rtl="0" algn="l">
              <a:spcBef>
                <a:spcPts val="0"/>
              </a:spcBef>
              <a:spcAft>
                <a:spcPts val="0"/>
              </a:spcAft>
              <a:buNone/>
            </a:pPr>
            <a:r>
              <a:rPr lang="en-US"/>
              <a:t>Conclusiones </a:t>
            </a:r>
            <a:endParaRPr/>
          </a:p>
        </p:txBody>
      </p:sp>
      <p:sp>
        <p:nvSpPr>
          <p:cNvPr id="426" name="Google Shape;426;g360a3851fa7_0_159"/>
          <p:cNvSpPr txBox="1"/>
          <p:nvPr>
            <p:ph idx="1" type="body"/>
          </p:nvPr>
        </p:nvSpPr>
        <p:spPr>
          <a:xfrm>
            <a:off x="775575" y="1649350"/>
            <a:ext cx="13550700" cy="6408000"/>
          </a:xfrm>
          <a:prstGeom prst="rect">
            <a:avLst/>
          </a:prstGeom>
        </p:spPr>
        <p:txBody>
          <a:bodyPr anchorCtr="0" anchor="t" bIns="146275" lIns="146275" spcFirstLastPara="1" rIns="146275" wrap="square" tIns="146275">
            <a:noAutofit/>
          </a:bodyPr>
          <a:lstStyle/>
          <a:p>
            <a:pPr indent="-355600" lvl="0" marL="457200" rtl="0" algn="l">
              <a:spcBef>
                <a:spcPts val="0"/>
              </a:spcBef>
              <a:spcAft>
                <a:spcPts val="0"/>
              </a:spcAft>
              <a:buSzPts val="2000"/>
              <a:buAutoNum type="arabicPeriod"/>
            </a:pPr>
            <a:r>
              <a:rPr lang="en-US" sz="2000"/>
              <a:t>GKE Simplifica la Gestión de Kubernetes: Aunque Kubernetes es potente, su gestión puede ser compleja. GKE abstrae gran parte de esta complejidad, gestionando el plano de control y facilitando la creación y el escalado de clusters, permitiendo a los equipos centrarse en las aplicaciones.</a:t>
            </a:r>
            <a:endParaRPr sz="2000"/>
          </a:p>
          <a:p>
            <a:pPr indent="-355600" lvl="0" marL="457200" rtl="0" algn="l">
              <a:spcBef>
                <a:spcPts val="0"/>
              </a:spcBef>
              <a:spcAft>
                <a:spcPts val="0"/>
              </a:spcAft>
              <a:buSzPts val="2000"/>
              <a:buAutoNum type="arabicPeriod"/>
            </a:pPr>
            <a:r>
              <a:rPr lang="en-US" sz="2000"/>
              <a:t>El Ecosistema es Crucial para el Éxito: Herramientas como Ingress Controllers (para exposición de servicios), Helm (para gestión de paquetes) y plataformas de monitoreo como Grafana son indispensables para un despliegue, gestión y operación eficiente de aplicaciones en Kubernetes.</a:t>
            </a:r>
            <a:endParaRPr sz="2000"/>
          </a:p>
          <a:p>
            <a:pPr indent="-355600" lvl="0" marL="457200" rtl="0" algn="l">
              <a:spcBef>
                <a:spcPts val="0"/>
              </a:spcBef>
              <a:spcAft>
                <a:spcPts val="0"/>
              </a:spcAft>
              <a:buSzPts val="2000"/>
              <a:buAutoNum type="arabicPeriod"/>
            </a:pPr>
            <a:r>
              <a:rPr lang="en-US" sz="2000"/>
              <a:t>La Elección de la Plataforma Depende del Caso de Uso: Google Cloud ofrece diversas opciones de cómputo (GKE, Instancias de VM, Cloud Run). La decisión entre ellas (por ejemplo, GKE para control granular y aplicaciones complejas, Cloud Run para serverless y autoescalado extremo) debe basarse en la necesidad específica de cada aplicación y equipo.</a:t>
            </a:r>
            <a:endParaRPr sz="2000"/>
          </a:p>
          <a:p>
            <a:pPr indent="-355600" lvl="0" marL="457200" rtl="0" algn="l">
              <a:spcBef>
                <a:spcPts val="0"/>
              </a:spcBef>
              <a:spcAft>
                <a:spcPts val="0"/>
              </a:spcAft>
              <a:buSzPts val="2000"/>
              <a:buAutoNum type="arabicPeriod"/>
            </a:pPr>
            <a:r>
              <a:rPr lang="en-US" sz="2000"/>
              <a:t>La Observabilidad es un Pilar Fundamental: El monitoreo y logging continuo son vitales para mantener la salud de las aplicaciones y la infraestructura en un entorno dinámico como Kubernetes. Herramientas como Grafana (integradas con Prometheus u otras fuentes) son esenciales para el análisis y la toma de decisiones.</a:t>
            </a:r>
            <a:endParaRPr sz="2000"/>
          </a:p>
          <a:p>
            <a:pPr indent="-355600" lvl="0" marL="457200" rtl="0" algn="l">
              <a:spcBef>
                <a:spcPts val="0"/>
              </a:spcBef>
              <a:spcAft>
                <a:spcPts val="0"/>
              </a:spcAft>
              <a:buSzPts val="2000"/>
              <a:buAutoNum type="arabicPeriod"/>
            </a:pPr>
            <a:r>
              <a:rPr lang="en-US" sz="2000"/>
              <a:t>DevOps y la Automatización son el Corazón de GKE: La adopción de GKE impulsa las prácticas de DevOps. La automatización del CI/CD, el uso de Helm para despliegues estandarizados, y la gestión programática de la infraestructura son pilares para liberar valor de forma rápida y segura.</a:t>
            </a:r>
            <a:endParaRPr sz="2000"/>
          </a:p>
          <a:p>
            <a:pPr indent="0" lvl="0" marL="0" rtl="0" algn="l">
              <a:spcBef>
                <a:spcPts val="1900"/>
              </a:spcBef>
              <a:spcAft>
                <a:spcPts val="0"/>
              </a:spcAft>
              <a:buNone/>
            </a:pPr>
            <a:r>
              <a:t/>
            </a:r>
            <a:endParaRPr sz="2000"/>
          </a:p>
          <a:p>
            <a:pPr indent="0" lvl="0" marL="0" rtl="0" algn="l">
              <a:spcBef>
                <a:spcPts val="1900"/>
              </a:spcBef>
              <a:spcAft>
                <a:spcPts val="1900"/>
              </a:spcAft>
              <a:buSzPts val="800"/>
              <a:buNone/>
            </a:pPr>
            <a:r>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60a3851fa7_0_164"/>
          <p:cNvSpPr txBox="1"/>
          <p:nvPr>
            <p:ph type="title"/>
          </p:nvPr>
        </p:nvSpPr>
        <p:spPr>
          <a:xfrm>
            <a:off x="1297500" y="393750"/>
            <a:ext cx="7038600" cy="913800"/>
          </a:xfrm>
          <a:prstGeom prst="rect">
            <a:avLst/>
          </a:prstGeom>
        </p:spPr>
        <p:txBody>
          <a:bodyPr anchorCtr="0" anchor="t" bIns="146275" lIns="146275" spcFirstLastPara="1" rIns="146275" wrap="square" tIns="146275">
            <a:normAutofit fontScale="90000"/>
          </a:bodyPr>
          <a:lstStyle/>
          <a:p>
            <a:pPr indent="0" lvl="0" marL="0" rtl="0" algn="l">
              <a:spcBef>
                <a:spcPts val="0"/>
              </a:spcBef>
              <a:spcAft>
                <a:spcPts val="0"/>
              </a:spcAft>
              <a:buNone/>
            </a:pPr>
            <a:r>
              <a:rPr lang="en-US"/>
              <a:t>REFERENCIAS</a:t>
            </a:r>
            <a:endParaRPr/>
          </a:p>
        </p:txBody>
      </p:sp>
      <p:sp>
        <p:nvSpPr>
          <p:cNvPr id="432" name="Google Shape;432;g360a3851fa7_0_164"/>
          <p:cNvSpPr txBox="1"/>
          <p:nvPr>
            <p:ph idx="1" type="body"/>
          </p:nvPr>
        </p:nvSpPr>
        <p:spPr>
          <a:xfrm>
            <a:off x="754025" y="1307675"/>
            <a:ext cx="13184700" cy="6598800"/>
          </a:xfrm>
          <a:prstGeom prst="rect">
            <a:avLst/>
          </a:prstGeom>
        </p:spPr>
        <p:txBody>
          <a:bodyPr anchorCtr="0" anchor="t" bIns="146275" lIns="146275" spcFirstLastPara="1" rIns="146275" wrap="square" tIns="146275">
            <a:noAutofit/>
          </a:bodyPr>
          <a:lstStyle/>
          <a:p>
            <a:pPr indent="-381000" lvl="0" marL="457200" rtl="0" algn="l">
              <a:spcBef>
                <a:spcPts val="0"/>
              </a:spcBef>
              <a:spcAft>
                <a:spcPts val="0"/>
              </a:spcAft>
              <a:buSzPts val="2400"/>
              <a:buAutoNum type="arabicPeriod"/>
            </a:pPr>
            <a:r>
              <a:rPr lang="en-US" sz="2400"/>
              <a:t>Documentación Oficial de Google Kubernetes Engine (GKE):</a:t>
            </a:r>
            <a:endParaRPr sz="2400"/>
          </a:p>
          <a:p>
            <a:pPr indent="-336550" lvl="1" marL="914400" rtl="0" algn="l">
              <a:spcBef>
                <a:spcPts val="0"/>
              </a:spcBef>
              <a:spcAft>
                <a:spcPts val="0"/>
              </a:spcAft>
              <a:buSzPts val="1700"/>
              <a:buChar char="○"/>
            </a:pPr>
            <a:r>
              <a:rPr lang="en-US" sz="1700"/>
              <a:t>URL: cloud.google.com/kubernetes-engine</a:t>
            </a:r>
            <a:endParaRPr sz="1700"/>
          </a:p>
          <a:p>
            <a:pPr indent="-336550" lvl="1" marL="914400" rtl="0" algn="l">
              <a:spcBef>
                <a:spcPts val="0"/>
              </a:spcBef>
              <a:spcAft>
                <a:spcPts val="0"/>
              </a:spcAft>
              <a:buSzPts val="1700"/>
              <a:buChar char="○"/>
            </a:pPr>
            <a:r>
              <a:rPr lang="en-US" sz="1700"/>
              <a:t>Descripción: La fuente principal para toda la información sobre GKE, incluyendo guías de inicio rápido, arquitectura, mejores prácticas y gestión.</a:t>
            </a:r>
            <a:endParaRPr sz="1700"/>
          </a:p>
          <a:p>
            <a:pPr indent="-381000" lvl="0" marL="457200" rtl="0" algn="l">
              <a:spcBef>
                <a:spcPts val="0"/>
              </a:spcBef>
              <a:spcAft>
                <a:spcPts val="0"/>
              </a:spcAft>
              <a:buSzPts val="2400"/>
              <a:buAutoNum type="arabicPeriod"/>
            </a:pPr>
            <a:r>
              <a:rPr lang="en-US" sz="2400"/>
              <a:t>Documentación Oficial de Kubernetes:</a:t>
            </a:r>
            <a:endParaRPr sz="2400"/>
          </a:p>
          <a:p>
            <a:pPr indent="-336550" lvl="1" marL="914400" rtl="0" algn="l">
              <a:spcBef>
                <a:spcPts val="0"/>
              </a:spcBef>
              <a:spcAft>
                <a:spcPts val="0"/>
              </a:spcAft>
              <a:buSzPts val="1700"/>
              <a:buChar char="○"/>
            </a:pPr>
            <a:r>
              <a:rPr lang="en-US" sz="1700"/>
              <a:t>URL: kubernetes.io/docs</a:t>
            </a:r>
            <a:endParaRPr sz="1700"/>
          </a:p>
          <a:p>
            <a:pPr indent="-336550" lvl="1" marL="914400" rtl="0" algn="l">
              <a:spcBef>
                <a:spcPts val="0"/>
              </a:spcBef>
              <a:spcAft>
                <a:spcPts val="0"/>
              </a:spcAft>
              <a:buSzPts val="1700"/>
              <a:buChar char="○"/>
            </a:pPr>
            <a:r>
              <a:rPr lang="en-US" sz="1700"/>
              <a:t>Descripción: Fundamento para entender los conceptos de Kubernetes, sus recursos (Pods, Deployments, Services, Ingress) y cómo funcionan.</a:t>
            </a:r>
            <a:endParaRPr sz="1700"/>
          </a:p>
          <a:p>
            <a:pPr indent="-381000" lvl="0" marL="457200" rtl="0" algn="l">
              <a:spcBef>
                <a:spcPts val="0"/>
              </a:spcBef>
              <a:spcAft>
                <a:spcPts val="0"/>
              </a:spcAft>
              <a:buSzPts val="2400"/>
              <a:buAutoNum type="arabicPeriod"/>
            </a:pPr>
            <a:r>
              <a:rPr lang="en-US" sz="2400"/>
              <a:t>Página Oficial de Helm:</a:t>
            </a:r>
            <a:endParaRPr sz="2400"/>
          </a:p>
          <a:p>
            <a:pPr indent="-336550" lvl="1" marL="914400" rtl="0" algn="l">
              <a:spcBef>
                <a:spcPts val="0"/>
              </a:spcBef>
              <a:spcAft>
                <a:spcPts val="0"/>
              </a:spcAft>
              <a:buSzPts val="1700"/>
              <a:buChar char="○"/>
            </a:pPr>
            <a:r>
              <a:rPr lang="en-US" sz="1700"/>
              <a:t>URL: helm.sh</a:t>
            </a:r>
            <a:endParaRPr sz="1700"/>
          </a:p>
          <a:p>
            <a:pPr indent="-336550" lvl="1" marL="914400" rtl="0" algn="l">
              <a:spcBef>
                <a:spcPts val="0"/>
              </a:spcBef>
              <a:spcAft>
                <a:spcPts val="0"/>
              </a:spcAft>
              <a:buSzPts val="1700"/>
              <a:buChar char="○"/>
            </a:pPr>
            <a:r>
              <a:rPr lang="en-US" sz="1700"/>
              <a:t>Descripción: Recurso clave para aprender a usar Helm para empaquetar, desplegar y gestionar aplicaciones en Kubernetes de forma eficiente.</a:t>
            </a:r>
            <a:endParaRPr sz="1700"/>
          </a:p>
          <a:p>
            <a:pPr indent="-381000" lvl="0" marL="457200" rtl="0" algn="l">
              <a:spcBef>
                <a:spcPts val="0"/>
              </a:spcBef>
              <a:spcAft>
                <a:spcPts val="0"/>
              </a:spcAft>
              <a:buSzPts val="2400"/>
              <a:buAutoNum type="arabicPeriod"/>
            </a:pPr>
            <a:r>
              <a:rPr lang="en-US" sz="2400"/>
              <a:t>Documentación de Google Cloud Run:</a:t>
            </a:r>
            <a:endParaRPr sz="2400"/>
          </a:p>
          <a:p>
            <a:pPr indent="-336550" lvl="1" marL="914400" rtl="0" algn="l">
              <a:spcBef>
                <a:spcPts val="0"/>
              </a:spcBef>
              <a:spcAft>
                <a:spcPts val="0"/>
              </a:spcAft>
              <a:buSzPts val="1700"/>
              <a:buChar char="○"/>
            </a:pPr>
            <a:r>
              <a:rPr lang="en-US" sz="1700"/>
              <a:t>URL: cloud.google.com/run</a:t>
            </a:r>
            <a:endParaRPr sz="1700"/>
          </a:p>
          <a:p>
            <a:pPr indent="-336550" lvl="1" marL="914400" rtl="0" algn="l">
              <a:spcBef>
                <a:spcPts val="0"/>
              </a:spcBef>
              <a:spcAft>
                <a:spcPts val="0"/>
              </a:spcAft>
              <a:buSzPts val="1700"/>
              <a:buChar char="○"/>
            </a:pPr>
            <a:r>
              <a:rPr lang="en-US" sz="1700"/>
              <a:t>Descripción: Útil para entender las diferencias y similitudes con GKE, y cuándo optar por una solución serverless para contenedores.</a:t>
            </a:r>
            <a:endParaRPr sz="1700"/>
          </a:p>
          <a:p>
            <a:pPr indent="-381000" lvl="0" marL="457200" rtl="0" algn="l">
              <a:spcBef>
                <a:spcPts val="0"/>
              </a:spcBef>
              <a:spcAft>
                <a:spcPts val="0"/>
              </a:spcAft>
              <a:buSzPts val="2400"/>
              <a:buAutoNum type="arabicPeriod"/>
            </a:pPr>
            <a:r>
              <a:rPr lang="en-US" sz="2400"/>
              <a:t>Página Oficial de Grafana:</a:t>
            </a:r>
            <a:endParaRPr sz="2400"/>
          </a:p>
          <a:p>
            <a:pPr indent="-336550" lvl="1" marL="914400" rtl="0" algn="l">
              <a:spcBef>
                <a:spcPts val="0"/>
              </a:spcBef>
              <a:spcAft>
                <a:spcPts val="0"/>
              </a:spcAft>
              <a:buSzPts val="1700"/>
              <a:buChar char="○"/>
            </a:pPr>
            <a:r>
              <a:rPr lang="en-US" sz="1700"/>
              <a:t>URL: grafana.com</a:t>
            </a:r>
            <a:endParaRPr sz="1700"/>
          </a:p>
          <a:p>
            <a:pPr indent="-336550" lvl="1" marL="914400" rtl="0" algn="l">
              <a:spcBef>
                <a:spcPts val="0"/>
              </a:spcBef>
              <a:spcAft>
                <a:spcPts val="0"/>
              </a:spcAft>
              <a:buSzPts val="1700"/>
              <a:buChar char="○"/>
            </a:pPr>
            <a:r>
              <a:rPr lang="en-US" sz="1700"/>
              <a:t>Descripción: Fuente para aprender sobre la visualización de métricas y logs, su integración con Kubernetes (especialmente con Prometheus) y cómo construir dashboards de monitoreo efectivos.</a:t>
            </a:r>
            <a:endParaRPr sz="1700"/>
          </a:p>
          <a:p>
            <a:pPr indent="0" lvl="0" marL="0" rtl="0" algn="l">
              <a:spcBef>
                <a:spcPts val="1900"/>
              </a:spcBef>
              <a:spcAft>
                <a:spcPts val="0"/>
              </a:spcAft>
              <a:buNone/>
            </a:pPr>
            <a:r>
              <a:t/>
            </a:r>
            <a:endParaRPr sz="2400"/>
          </a:p>
          <a:p>
            <a:pPr indent="0" lvl="0" marL="0" rtl="0" algn="l">
              <a:spcBef>
                <a:spcPts val="1900"/>
              </a:spcBef>
              <a:spcAft>
                <a:spcPts val="1900"/>
              </a:spcAft>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360a3851fa7_0_0"/>
          <p:cNvSpPr txBox="1"/>
          <p:nvPr>
            <p:ph type="ctrTitle"/>
          </p:nvPr>
        </p:nvSpPr>
        <p:spPr>
          <a:xfrm>
            <a:off x="498733" y="1191320"/>
            <a:ext cx="13632900" cy="32841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438" name="Google Shape;438;g360a3851fa7_0_0"/>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439" name="Google Shape;439;g360a3851fa7_0_0"/>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440" name="Google Shape;440;g360a3851fa7_0_0"/>
          <p:cNvSpPr txBox="1"/>
          <p:nvPr/>
        </p:nvSpPr>
        <p:spPr>
          <a:xfrm>
            <a:off x="6650054" y="3743854"/>
            <a:ext cx="1967400" cy="741900"/>
          </a:xfrm>
          <a:prstGeom prst="rect">
            <a:avLst/>
          </a:prstGeom>
          <a:noFill/>
          <a:ln>
            <a:noFill/>
          </a:ln>
        </p:spPr>
        <p:txBody>
          <a:bodyPr anchorCtr="0" anchor="t" bIns="146275" lIns="146275" spcFirstLastPara="1" rIns="146275" wrap="square" tIns="146275">
            <a:spAutoFit/>
          </a:bodyPr>
          <a:lstStyle/>
          <a:p>
            <a:pPr indent="0" lvl="0" marL="0" rtl="0" algn="l">
              <a:spcBef>
                <a:spcPts val="0"/>
              </a:spcBef>
              <a:spcAft>
                <a:spcPts val="0"/>
              </a:spcAft>
              <a:buNone/>
            </a:pPr>
            <a:r>
              <a:rPr lang="en-US" sz="2900">
                <a:solidFill>
                  <a:srgbClr val="1B212C"/>
                </a:solidFill>
                <a:latin typeface="Impact"/>
                <a:ea typeface="Impact"/>
                <a:cs typeface="Impact"/>
                <a:sym typeface="Impact"/>
              </a:rPr>
              <a:t>Gracias</a:t>
            </a:r>
            <a:endParaRPr sz="2900">
              <a:solidFill>
                <a:srgbClr val="1B212C"/>
              </a:solidFill>
              <a:latin typeface="Impact"/>
              <a:ea typeface="Impact"/>
              <a:cs typeface="Impact"/>
              <a:sym typeface="Impac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6626736f9f_0_233"/>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p>
            <a:pPr indent="0" lvl="0" marL="0" rtl="0" algn="ctr">
              <a:spcBef>
                <a:spcPts val="0"/>
              </a:spcBef>
              <a:spcAft>
                <a:spcPts val="0"/>
              </a:spcAft>
              <a:buNone/>
            </a:pPr>
            <a:r>
              <a:t/>
            </a:r>
            <a:endParaRPr/>
          </a:p>
        </p:txBody>
      </p:sp>
      <p:sp>
        <p:nvSpPr>
          <p:cNvPr id="447" name="Google Shape;447;g36626736f9f_0_233"/>
          <p:cNvSpPr txBox="1"/>
          <p:nvPr>
            <p:ph idx="1" type="subTitle"/>
          </p:nvPr>
        </p:nvSpPr>
        <p:spPr>
          <a:xfrm>
            <a:off x="498720" y="4534600"/>
            <a:ext cx="13632900" cy="1268100"/>
          </a:xfrm>
          <a:prstGeom prst="rect">
            <a:avLst/>
          </a:prstGeom>
        </p:spPr>
        <p:txBody>
          <a:bodyPr anchorCtr="0" anchor="t" bIns="146275" lIns="146275" spcFirstLastPara="1" rIns="146275" wrap="square" tIns="146275">
            <a:normAutofit/>
          </a:bodyPr>
          <a:lstStyle/>
          <a:p>
            <a:pPr indent="0" lvl="0" marL="0" rtl="0" algn="ctr">
              <a:spcBef>
                <a:spcPts val="0"/>
              </a:spcBef>
              <a:spcAft>
                <a:spcPts val="0"/>
              </a:spcAft>
              <a:buNone/>
            </a:pPr>
            <a:r>
              <a:t/>
            </a:r>
            <a:endParaRPr/>
          </a:p>
        </p:txBody>
      </p:sp>
      <p:pic>
        <p:nvPicPr>
          <p:cNvPr descr="Hoy vemos un par de comandos que he aprendido recientemente usando kubectl.&#10;&#10;Primer video sobre kubectl: https://youtu.be/caHsjOmrr2s&#10;Plugins de kubectl: https://youtu.be/Th-KCvyXgg4&#10;Creando tu propio plugin de kubectl: https://youtu.be/Dhx7sCSPZZw&#10;Minikube: https://youtu.be/6e_sXAx7kts&#10;Vlog de Kubecon Europa: https://youtu.be/l3pSu8VZZE8&#10;Kubecolor: https://github.com/dty1er/kubecolor&#10;&#10;--&#10;Repo con todos los archivos que uso: https://github.com/pablokbs/peladonerd&#10;Merchandising Pelado Nerd: https://merch.peladonerd.com&#10;&#10;Micrófono: Rode VideoMicro + Zoom H1N &#10;Cámara: Sony A7 Mark III&#10;Lente: Sony 28-70mm 3.5&#10;Laptop: Macbook Pro 16'' 2019&#10;&#10;Puedes encontrar todos mis links en https://peladonerd.com" id="448" name="Google Shape;448;g36626736f9f_0_233" title="MÁS COMANDOS INDISPENSABLES para KUBECTL!">
            <a:hlinkClick r:id="rId3"/>
          </p:cNvPr>
          <p:cNvPicPr preferRelativeResize="0"/>
          <p:nvPr/>
        </p:nvPicPr>
        <p:blipFill>
          <a:blip r:embed="rId4">
            <a:alphaModFix/>
          </a:blip>
          <a:stretch>
            <a:fillRect/>
          </a:stretch>
        </p:blipFill>
        <p:spPr>
          <a:xfrm>
            <a:off x="206638" y="116250"/>
            <a:ext cx="14217075" cy="799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6097594562_0_37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fontScale="90000"/>
          </a:bodyPr>
          <a:lstStyle/>
          <a:p>
            <a:pPr indent="0" lvl="0" marL="0" rtl="0" algn="l">
              <a:lnSpc>
                <a:spcPct val="100000"/>
              </a:lnSpc>
              <a:spcBef>
                <a:spcPts val="0"/>
              </a:spcBef>
              <a:spcAft>
                <a:spcPts val="0"/>
              </a:spcAft>
              <a:buSzPct val="84444"/>
              <a:buNone/>
            </a:pPr>
            <a:r>
              <a:rPr lang="en-US"/>
              <a:t>Agenda</a:t>
            </a:r>
            <a:endParaRPr/>
          </a:p>
        </p:txBody>
      </p:sp>
      <p:sp>
        <p:nvSpPr>
          <p:cNvPr id="162" name="Google Shape;162;g36097594562_0_370"/>
          <p:cNvSpPr txBox="1"/>
          <p:nvPr/>
        </p:nvSpPr>
        <p:spPr>
          <a:xfrm>
            <a:off x="1098725" y="1917350"/>
            <a:ext cx="11892000" cy="5437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2"/>
              </a:buClr>
              <a:buSzPts val="2500"/>
              <a:buChar char="●"/>
            </a:pPr>
            <a:r>
              <a:rPr b="1" lang="en-US" sz="2500">
                <a:solidFill>
                  <a:schemeClr val="dk2"/>
                </a:solidFill>
              </a:rPr>
              <a:t>AVISO Prorroga</a:t>
            </a:r>
            <a:endParaRPr b="1"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Practica Unica</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Dudas antes de la Clase</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Introducción a Google Kubernetes Engine (GCP)</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Creación y gestión de clusters en GKE</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Despliegue de aplicaciones en GKE</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Google GKE, Instancias, Google Cloud Run</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Ingress y Ingress Controllers</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Helm: gestor de paquetes para Kubernetes</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Monitoreo y logging en Kubernetes (Grafana)</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Video comandos </a:t>
            </a:r>
            <a:endParaRPr sz="2500">
              <a:solidFill>
                <a:schemeClr val="dk2"/>
              </a:solidFill>
            </a:endParaRPr>
          </a:p>
          <a:p>
            <a:pPr indent="-387350" lvl="0" marL="457200" rtl="0" algn="l">
              <a:lnSpc>
                <a:spcPct val="115000"/>
              </a:lnSpc>
              <a:spcBef>
                <a:spcPts val="0"/>
              </a:spcBef>
              <a:spcAft>
                <a:spcPts val="0"/>
              </a:spcAft>
              <a:buClr>
                <a:schemeClr val="dk2"/>
              </a:buClr>
              <a:buSzPts val="2500"/>
              <a:buChar char="●"/>
            </a:pPr>
            <a:r>
              <a:rPr lang="en-US" sz="2500">
                <a:solidFill>
                  <a:schemeClr val="dk2"/>
                </a:solidFill>
              </a:rPr>
              <a:t>Ejemplo despues de la presentacion</a:t>
            </a:r>
            <a:endParaRPr sz="2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6097594562_0_375"/>
          <p:cNvSpPr txBox="1"/>
          <p:nvPr>
            <p:ph type="title"/>
          </p:nvPr>
        </p:nvSpPr>
        <p:spPr>
          <a:xfrm>
            <a:off x="5629392" y="635320"/>
            <a:ext cx="4136700" cy="10482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Competencias</a:t>
            </a:r>
            <a:endParaRPr/>
          </a:p>
        </p:txBody>
      </p:sp>
      <p:sp>
        <p:nvSpPr>
          <p:cNvPr id="168" name="Google Shape;168;g36097594562_0_375"/>
          <p:cNvSpPr txBox="1"/>
          <p:nvPr/>
        </p:nvSpPr>
        <p:spPr>
          <a:xfrm>
            <a:off x="2006840" y="1780520"/>
            <a:ext cx="11792100" cy="1311300"/>
          </a:xfrm>
          <a:prstGeom prst="rect">
            <a:avLst/>
          </a:prstGeom>
          <a:noFill/>
          <a:ln>
            <a:noFill/>
          </a:ln>
        </p:spPr>
        <p:txBody>
          <a:bodyPr anchorCtr="0" anchor="t" bIns="146275" lIns="146275" spcFirstLastPara="1" rIns="146275" wrap="square" tIns="146275">
            <a:spAutoFit/>
          </a:bodyPr>
          <a:lstStyle/>
          <a:p>
            <a:pPr indent="0" lvl="0" marL="0" rtl="0" algn="just">
              <a:spcBef>
                <a:spcPts val="0"/>
              </a:spcBef>
              <a:spcAft>
                <a:spcPts val="0"/>
              </a:spcAft>
              <a:buNone/>
            </a:pPr>
            <a:r>
              <a:rPr lang="en-US" sz="2200">
                <a:solidFill>
                  <a:schemeClr val="dk1"/>
                </a:solidFill>
              </a:rPr>
              <a:t>El estudiante analiza el consumo de recursos y rendimiento de pods en Kubernetes mediante herramientas como kubectl top, métricas de Prometheus o Grafana para detectar cuellos de botella y mejorar la eficiencia operativa.</a:t>
            </a:r>
            <a:endParaRPr sz="2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6097594562_0_380"/>
          <p:cNvSpPr txBox="1"/>
          <p:nvPr>
            <p:ph type="title"/>
          </p:nvPr>
        </p:nvSpPr>
        <p:spPr>
          <a:xfrm>
            <a:off x="5760480" y="3076200"/>
            <a:ext cx="4080900" cy="1462500"/>
          </a:xfrm>
          <a:prstGeom prst="rect">
            <a:avLst/>
          </a:prstGeom>
        </p:spPr>
        <p:txBody>
          <a:bodyPr anchorCtr="0" anchor="t" bIns="146275" lIns="146275" spcFirstLastPara="1" rIns="146275" wrap="square" tIns="146275">
            <a:normAutofit fontScale="90000"/>
          </a:bodyPr>
          <a:lstStyle/>
          <a:p>
            <a:pPr indent="0" lvl="0" marL="0" rtl="0" algn="l">
              <a:spcBef>
                <a:spcPts val="0"/>
              </a:spcBef>
              <a:spcAft>
                <a:spcPts val="0"/>
              </a:spcAft>
              <a:buNone/>
            </a:pPr>
            <a:r>
              <a:rPr lang="en-US"/>
              <a:t>CONTENIDO</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6d17ca1112_0_0"/>
          <p:cNvSpPr txBox="1"/>
          <p:nvPr/>
        </p:nvSpPr>
        <p:spPr>
          <a:xfrm>
            <a:off x="1077175" y="3468500"/>
            <a:ext cx="10599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¿Qué es kubectl y cuáles son sus usos?</a:t>
            </a:r>
            <a:endParaRPr b="1" sz="6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6d17ca1112_0_6"/>
          <p:cNvSpPr txBox="1"/>
          <p:nvPr/>
        </p:nvSpPr>
        <p:spPr>
          <a:xfrm>
            <a:off x="581675" y="1508050"/>
            <a:ext cx="10857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kubectl es la herramienta de línea de comandos oficial de Kubernetes que permite interactuar con un clúster de Kubernetes. Con kubectl, puedes administrar aplicaciones, inspeccionar recursos, desplegar servicios y solucionar problemas en un clúster.</a:t>
            </a:r>
            <a:endParaRPr sz="2600"/>
          </a:p>
        </p:txBody>
      </p:sp>
      <p:sp>
        <p:nvSpPr>
          <p:cNvPr id="186" name="Google Shape;186;g36d17ca1112_0_6"/>
          <p:cNvSpPr txBox="1"/>
          <p:nvPr/>
        </p:nvSpPr>
        <p:spPr>
          <a:xfrm>
            <a:off x="581675" y="3619275"/>
            <a:ext cx="108579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Usos principales de kubectl</a:t>
            </a:r>
            <a:endParaRPr sz="2600"/>
          </a:p>
          <a:p>
            <a:pPr indent="-393700" lvl="0" marL="457200" rtl="0" algn="l">
              <a:spcBef>
                <a:spcPts val="0"/>
              </a:spcBef>
              <a:spcAft>
                <a:spcPts val="0"/>
              </a:spcAft>
              <a:buSzPts val="2600"/>
              <a:buChar char="●"/>
            </a:pPr>
            <a:r>
              <a:rPr lang="en-US" sz="2600"/>
              <a:t>Gestionar recursos (Pods, Deployments, Services, etc.).</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US" sz="2600"/>
              <a:t>Desplegar aplicaciones en un clúster.</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US" sz="2600"/>
              <a:t>Inspeccionar el estado del clúster y sus componentes.</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US" sz="2600"/>
              <a:t>Depurar y solucionar problemas en aplicaciones y nodos.</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US" sz="2600"/>
              <a:t>Escalar y actualizar aplicaciones en tiempo real.</a:t>
            </a:r>
            <a:endParaRPr sz="2600"/>
          </a:p>
        </p:txBody>
      </p:sp>
      <p:sp>
        <p:nvSpPr>
          <p:cNvPr id="187" name="Google Shape;187;g36d17ca1112_0_6"/>
          <p:cNvSpPr txBox="1"/>
          <p:nvPr/>
        </p:nvSpPr>
        <p:spPr>
          <a:xfrm>
            <a:off x="581675" y="47395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t>kubectl</a:t>
            </a:r>
            <a:endParaRPr b="1"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36d17ca1112_0_16"/>
          <p:cNvPicPr preferRelativeResize="0"/>
          <p:nvPr/>
        </p:nvPicPr>
        <p:blipFill rotWithShape="1">
          <a:blip r:embed="rId3">
            <a:alphaModFix/>
          </a:blip>
          <a:srcRect b="10581" l="8381" r="8464" t="9494"/>
          <a:stretch/>
        </p:blipFill>
        <p:spPr>
          <a:xfrm>
            <a:off x="2146600" y="73400"/>
            <a:ext cx="10337203" cy="8082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2024-11-05T00:00:55Z</dcterms:created>
  <dc:creator>PptxGenJS</dc:creator>
</cp:coreProperties>
</file>